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3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14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4" r:id="rId2"/>
    <p:sldMasterId id="2147483701" r:id="rId3"/>
  </p:sldMasterIdLst>
  <p:notesMasterIdLst>
    <p:notesMasterId r:id="rId63"/>
  </p:notesMasterIdLst>
  <p:handoutMasterIdLst>
    <p:handoutMasterId r:id="rId64"/>
  </p:handoutMasterIdLst>
  <p:sldIdLst>
    <p:sldId id="567" r:id="rId4"/>
    <p:sldId id="569" r:id="rId5"/>
    <p:sldId id="571" r:id="rId6"/>
    <p:sldId id="572" r:id="rId7"/>
    <p:sldId id="573" r:id="rId8"/>
    <p:sldId id="574" r:id="rId9"/>
    <p:sldId id="575" r:id="rId10"/>
    <p:sldId id="576" r:id="rId11"/>
    <p:sldId id="577" r:id="rId12"/>
    <p:sldId id="578" r:id="rId13"/>
    <p:sldId id="579" r:id="rId14"/>
    <p:sldId id="580" r:id="rId15"/>
    <p:sldId id="646" r:id="rId16"/>
    <p:sldId id="647" r:id="rId17"/>
    <p:sldId id="648" r:id="rId18"/>
    <p:sldId id="586" r:id="rId19"/>
    <p:sldId id="587" r:id="rId20"/>
    <p:sldId id="588" r:id="rId21"/>
    <p:sldId id="589" r:id="rId22"/>
    <p:sldId id="590" r:id="rId23"/>
    <p:sldId id="598" r:id="rId24"/>
    <p:sldId id="599" r:id="rId25"/>
    <p:sldId id="601" r:id="rId26"/>
    <p:sldId id="602" r:id="rId27"/>
    <p:sldId id="603" r:id="rId28"/>
    <p:sldId id="604" r:id="rId29"/>
    <p:sldId id="605" r:id="rId30"/>
    <p:sldId id="606" r:id="rId31"/>
    <p:sldId id="607" r:id="rId32"/>
    <p:sldId id="608" r:id="rId33"/>
    <p:sldId id="609" r:id="rId34"/>
    <p:sldId id="610" r:id="rId35"/>
    <p:sldId id="611" r:id="rId36"/>
    <p:sldId id="612" r:id="rId37"/>
    <p:sldId id="613" r:id="rId38"/>
    <p:sldId id="614" r:id="rId39"/>
    <p:sldId id="615" r:id="rId40"/>
    <p:sldId id="616" r:id="rId41"/>
    <p:sldId id="626" r:id="rId42"/>
    <p:sldId id="568" r:id="rId43"/>
    <p:sldId id="627" r:id="rId44"/>
    <p:sldId id="628" r:id="rId45"/>
    <p:sldId id="629" r:id="rId46"/>
    <p:sldId id="630" r:id="rId47"/>
    <p:sldId id="631" r:id="rId48"/>
    <p:sldId id="632" r:id="rId49"/>
    <p:sldId id="633" r:id="rId50"/>
    <p:sldId id="634" r:id="rId51"/>
    <p:sldId id="635" r:id="rId52"/>
    <p:sldId id="636" r:id="rId53"/>
    <p:sldId id="637" r:id="rId54"/>
    <p:sldId id="638" r:id="rId55"/>
    <p:sldId id="639" r:id="rId56"/>
    <p:sldId id="640" r:id="rId57"/>
    <p:sldId id="641" r:id="rId58"/>
    <p:sldId id="642" r:id="rId59"/>
    <p:sldId id="643" r:id="rId60"/>
    <p:sldId id="644" r:id="rId61"/>
    <p:sldId id="645" r:id="rId62"/>
  </p:sldIdLst>
  <p:sldSz cx="9144000" cy="6858000" type="screen4x3"/>
  <p:notesSz cx="9283700" cy="6985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  <a:srgbClr val="0000FF"/>
    <a:srgbClr val="0033CC"/>
    <a:srgbClr val="006600"/>
    <a:srgbClr val="960000"/>
    <a:srgbClr val="2A55D6"/>
    <a:srgbClr val="993300"/>
    <a:srgbClr val="649A6D"/>
    <a:srgbClr val="6ACE52"/>
    <a:srgbClr val="005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86535" autoAdjust="0"/>
  </p:normalViewPr>
  <p:slideViewPr>
    <p:cSldViewPr>
      <p:cViewPr varScale="1">
        <p:scale>
          <a:sx n="74" d="100"/>
          <a:sy n="74" d="100"/>
        </p:scale>
        <p:origin x="1546" y="31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228" y="-108"/>
      </p:cViewPr>
      <p:guideLst>
        <p:guide orient="horz" pos="2200"/>
        <p:guide pos="29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slide" Target="slides/slide58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theme" Target="theme/theme1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kevincha\projects\writeups\thesis\slides\latency_trend_tal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900506622718701"/>
          <c:y val="0.16071480580290401"/>
          <c:w val="0.82732323043042"/>
          <c:h val="0.66641303891524295"/>
        </c:manualLayout>
      </c:layout>
      <c:lineChart>
        <c:grouping val="standard"/>
        <c:varyColors val="0"/>
        <c:ser>
          <c:idx val="4"/>
          <c:order val="2"/>
          <c:tx>
            <c:strRef>
              <c:f>Trend!$N$56</c:f>
              <c:strCache>
                <c:ptCount val="1"/>
                <c:pt idx="0">
                  <c:v>Capacity</c:v>
                </c:pt>
              </c:strCache>
            </c:strRef>
          </c:tx>
          <c:spPr>
            <a:ln w="38100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triangle"/>
            <c:size val="14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chemeClr val="accent4">
                    <a:lumMod val="60000"/>
                  </a:schemeClr>
                </a:solidFill>
              </a:ln>
              <a:effectLst/>
            </c:spPr>
          </c:marker>
          <c:cat>
            <c:numRef>
              <c:f>Trend!$O$51:$X$51</c:f>
              <c:numCache>
                <c:formatCode>General</c:formatCode>
                <c:ptCount val="10"/>
                <c:pt idx="0">
                  <c:v>1999</c:v>
                </c:pt>
                <c:pt idx="1">
                  <c:v>2003</c:v>
                </c:pt>
                <c:pt idx="2">
                  <c:v>2006</c:v>
                </c:pt>
                <c:pt idx="3">
                  <c:v>2008</c:v>
                </c:pt>
                <c:pt idx="4">
                  <c:v>2011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Trend!$O$56:$X$56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32</c:v>
                </c:pt>
                <c:pt idx="6">
                  <c:v>64</c:v>
                </c:pt>
                <c:pt idx="7">
                  <c:v>64</c:v>
                </c:pt>
                <c:pt idx="8">
                  <c:v>128</c:v>
                </c:pt>
                <c:pt idx="9">
                  <c:v>128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093-45D1-B87A-3E28F2EFDBB5}"/>
            </c:ext>
          </c:extLst>
        </c:ser>
        <c:ser>
          <c:idx val="3"/>
          <c:order val="3"/>
          <c:tx>
            <c:strRef>
              <c:f>Trend!$N$55</c:f>
              <c:strCache>
                <c:ptCount val="1"/>
                <c:pt idx="0">
                  <c:v>Bandwidth</c:v>
                </c:pt>
              </c:strCache>
            </c:strRef>
          </c:tx>
          <c:spPr>
            <a:ln w="38100" cap="rnd">
              <a:solidFill>
                <a:schemeClr val="accent6"/>
              </a:solidFill>
              <a:round/>
            </a:ln>
            <a:effectLst/>
          </c:spPr>
          <c:marker>
            <c:symbol val="square"/>
            <c:size val="14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numRef>
              <c:f>Trend!$O$51:$X$51</c:f>
              <c:numCache>
                <c:formatCode>General</c:formatCode>
                <c:ptCount val="10"/>
                <c:pt idx="0">
                  <c:v>1999</c:v>
                </c:pt>
                <c:pt idx="1">
                  <c:v>2003</c:v>
                </c:pt>
                <c:pt idx="2">
                  <c:v>2006</c:v>
                </c:pt>
                <c:pt idx="3">
                  <c:v>2008</c:v>
                </c:pt>
                <c:pt idx="4">
                  <c:v>2011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Trend!$O$55:$X$55</c:f>
              <c:numCache>
                <c:formatCode>General</c:formatCode>
                <c:ptCount val="10"/>
                <c:pt idx="0">
                  <c:v>1</c:v>
                </c:pt>
                <c:pt idx="1">
                  <c:v>3.007518796992481</c:v>
                </c:pt>
                <c:pt idx="2">
                  <c:v>6.0150375939849621</c:v>
                </c:pt>
                <c:pt idx="3">
                  <c:v>8.0150375939849603</c:v>
                </c:pt>
                <c:pt idx="4">
                  <c:v>10.02255639097744</c:v>
                </c:pt>
                <c:pt idx="5">
                  <c:v>12.030075187969921</c:v>
                </c:pt>
                <c:pt idx="6">
                  <c:v>14.030075187969921</c:v>
                </c:pt>
                <c:pt idx="7">
                  <c:v>16.03759398496241</c:v>
                </c:pt>
                <c:pt idx="8">
                  <c:v>18.045112781954881</c:v>
                </c:pt>
                <c:pt idx="9">
                  <c:v>19.548872180451131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093-45D1-B87A-3E28F2EFDBB5}"/>
            </c:ext>
          </c:extLst>
        </c:ser>
        <c:ser>
          <c:idx val="2"/>
          <c:order val="4"/>
          <c:tx>
            <c:strRef>
              <c:f>Trend!$N$57</c:f>
              <c:strCache>
                <c:ptCount val="1"/>
                <c:pt idx="0">
                  <c:v>Latency</c:v>
                </c:pt>
              </c:strCache>
            </c:strRef>
          </c:tx>
          <c:spPr>
            <a:ln w="38100" cap="rnd">
              <a:solidFill>
                <a:srgbClr val="FF4136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4136"/>
              </a:solidFill>
              <a:ln w="9525">
                <a:solidFill>
                  <a:srgbClr val="FF4136"/>
                </a:solidFill>
              </a:ln>
              <a:effectLst/>
            </c:spPr>
          </c:marker>
          <c:cat>
            <c:numRef>
              <c:f>Trend!$O$51:$X$51</c:f>
              <c:numCache>
                <c:formatCode>General</c:formatCode>
                <c:ptCount val="10"/>
                <c:pt idx="0">
                  <c:v>1999</c:v>
                </c:pt>
                <c:pt idx="1">
                  <c:v>2003</c:v>
                </c:pt>
                <c:pt idx="2">
                  <c:v>2006</c:v>
                </c:pt>
                <c:pt idx="3">
                  <c:v>2008</c:v>
                </c:pt>
                <c:pt idx="4">
                  <c:v>2011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Trend!$O$58:$X$58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1.043478260869565</c:v>
                </c:pt>
                <c:pt idx="3">
                  <c:v>1.142857142857143</c:v>
                </c:pt>
                <c:pt idx="4">
                  <c:v>1.2121212121212119</c:v>
                </c:pt>
                <c:pt idx="5">
                  <c:v>1.263157894736842</c:v>
                </c:pt>
                <c:pt idx="6">
                  <c:v>1.2520868113522541</c:v>
                </c:pt>
                <c:pt idx="7">
                  <c:v>1.274968125796855</c:v>
                </c:pt>
                <c:pt idx="8">
                  <c:v>1.2998266897746971</c:v>
                </c:pt>
                <c:pt idx="9">
                  <c:v>1.31868131868132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093-45D1-B87A-3E28F2EFDB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85488528"/>
        <c:axId val="-1995814816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Trend!$N$52</c15:sqref>
                        </c15:formulaRef>
                      </c:ext>
                    </c:extLst>
                    <c:strCache>
                      <c:ptCount val="1"/>
                      <c:pt idx="0">
                        <c:v>Activation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circle"/>
                  <c:size val="14"/>
                  <c:spPr>
                    <a:solidFill>
                      <a:schemeClr val="accent2"/>
                    </a:solidFill>
                    <a:ln w="9525">
                      <a:solidFill>
                        <a:schemeClr val="accent2"/>
                      </a:solidFill>
                    </a:ln>
                    <a:effectLst/>
                  </c:spPr>
                </c:marker>
                <c:cat>
                  <c:numRef>
                    <c:extLst>
                      <c:ext uri="{02D57815-91ED-43cb-92C2-25804820EDAC}">
                        <c15:formulaRef>
                          <c15:sqref>Trend!$O$51:$X$51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1999</c:v>
                      </c:pt>
                      <c:pt idx="1">
                        <c:v>2003</c:v>
                      </c:pt>
                      <c:pt idx="2">
                        <c:v>2006</c:v>
                      </c:pt>
                      <c:pt idx="3">
                        <c:v>2008</c:v>
                      </c:pt>
                      <c:pt idx="4">
                        <c:v>2011</c:v>
                      </c:pt>
                      <c:pt idx="5">
                        <c:v>2013</c:v>
                      </c:pt>
                      <c:pt idx="6">
                        <c:v>2014</c:v>
                      </c:pt>
                      <c:pt idx="7">
                        <c:v>2015</c:v>
                      </c:pt>
                      <c:pt idx="8">
                        <c:v>2016</c:v>
                      </c:pt>
                      <c:pt idx="9">
                        <c:v>2017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Trend!$O$52:$V$52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1</c:v>
                      </c:pt>
                      <c:pt idx="1">
                        <c:v>1</c:v>
                      </c:pt>
                      <c:pt idx="2">
                        <c:v>1</c:v>
                      </c:pt>
                      <c:pt idx="3">
                        <c:v>1</c:v>
                      </c:pt>
                      <c:pt idx="4">
                        <c:v>0.9</c:v>
                      </c:pt>
                      <c:pt idx="5">
                        <c:v>0.83333333333333304</c:v>
                      </c:pt>
                      <c:pt idx="6">
                        <c:v>0.92800000000000005</c:v>
                      </c:pt>
                      <c:pt idx="7">
                        <c:v>0.93733333333333302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E093-45D1-B87A-3E28F2EFDBB5}"/>
                  </c:ext>
                </c:extLst>
              </c15:ser>
            </c15:filteredLineSeries>
            <c15:filteredLin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Trend!$N$53</c15:sqref>
                        </c15:formulaRef>
                      </c:ext>
                    </c:extLst>
                    <c:strCache>
                      <c:ptCount val="1"/>
                      <c:pt idx="0">
                        <c:v>Precharge</c:v>
                      </c:pt>
                    </c:strCache>
                  </c:strRef>
                </c:tx>
                <c:spPr>
                  <a:ln w="28575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x"/>
                  <c:size val="14"/>
                  <c:spPr>
                    <a:noFill/>
                    <a:ln w="9525">
                      <a:solidFill>
                        <a:schemeClr val="accent4"/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Trend!$O$51:$X$51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1999</c:v>
                      </c:pt>
                      <c:pt idx="1">
                        <c:v>2003</c:v>
                      </c:pt>
                      <c:pt idx="2">
                        <c:v>2006</c:v>
                      </c:pt>
                      <c:pt idx="3">
                        <c:v>2008</c:v>
                      </c:pt>
                      <c:pt idx="4">
                        <c:v>2011</c:v>
                      </c:pt>
                      <c:pt idx="5">
                        <c:v>2013</c:v>
                      </c:pt>
                      <c:pt idx="6">
                        <c:v>2014</c:v>
                      </c:pt>
                      <c:pt idx="7">
                        <c:v>2015</c:v>
                      </c:pt>
                      <c:pt idx="8">
                        <c:v>2016</c:v>
                      </c:pt>
                      <c:pt idx="9">
                        <c:v>2017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Trend!$O$53:$V$53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1</c:v>
                      </c:pt>
                      <c:pt idx="1">
                        <c:v>1</c:v>
                      </c:pt>
                      <c:pt idx="2">
                        <c:v>1</c:v>
                      </c:pt>
                      <c:pt idx="3">
                        <c:v>1</c:v>
                      </c:pt>
                      <c:pt idx="4">
                        <c:v>0.9</c:v>
                      </c:pt>
                      <c:pt idx="5">
                        <c:v>0.83333333333333304</c:v>
                      </c:pt>
                      <c:pt idx="6">
                        <c:v>0.92800000000000005</c:v>
                      </c:pt>
                      <c:pt idx="7">
                        <c:v>0.93733333333333302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4-E093-45D1-B87A-3E28F2EFDBB5}"/>
                  </c:ext>
                </c:extLst>
              </c15:ser>
            </c15:filteredLineSeries>
          </c:ext>
        </c:extLst>
      </c:lineChart>
      <c:catAx>
        <c:axId val="1785488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en-US"/>
          </a:p>
        </c:txPr>
        <c:crossAx val="-1995814816"/>
        <c:crosses val="autoZero"/>
        <c:auto val="1"/>
        <c:lblAlgn val="ctr"/>
        <c:lblOffset val="100"/>
        <c:noMultiLvlLbl val="0"/>
      </c:catAx>
      <c:valAx>
        <c:axId val="-1995814816"/>
        <c:scaling>
          <c:logBase val="10"/>
          <c:orientation val="minMax"/>
          <c:max val="150"/>
          <c:min val="1"/>
        </c:scaling>
        <c:delete val="0"/>
        <c:axPos val="l"/>
        <c:majorGridlines>
          <c:spPr>
            <a:ln w="19050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Gill Sans MT" panose="020B0502020104020203" pitchFamily="34" charset="0"/>
                    <a:ea typeface="+mn-ea"/>
                    <a:cs typeface="+mn-cs"/>
                  </a:defRPr>
                </a:pPr>
                <a:r>
                  <a:rPr lang="en-US"/>
                  <a:t>DRAM Improvement (log)</a:t>
                </a:r>
              </a:p>
            </c:rich>
          </c:tx>
          <c:layout>
            <c:manualLayout>
              <c:xMode val="edge"/>
              <c:yMode val="edge"/>
              <c:x val="3.91802270431953E-3"/>
              <c:y val="0.10365486691960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Gill Sans MT" panose="020B0502020104020203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en-US"/>
          </a:p>
        </c:txPr>
        <c:crossAx val="178548852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9817285683346"/>
          <c:y val="1.4274251973468001E-3"/>
          <c:w val="0.66589575864953399"/>
          <c:h val="9.92823376207608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ill Sans MT" panose="020B0502020104020203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latin typeface="Gill Sans MT" panose="020B0502020104020203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7" Type="http://schemas.openxmlformats.org/officeDocument/2006/relationships/image" Target="../media/image44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85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3875"/>
            <a:ext cx="3492500" cy="2619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370" y="3317877"/>
            <a:ext cx="7426960" cy="3143250"/>
          </a:xfrm>
          <a:prstGeom prst="rect">
            <a:avLst/>
          </a:prstGeom>
        </p:spPr>
        <p:txBody>
          <a:bodyPr vert="horz" lIns="92953" tIns="46477" rIns="92953" bIns="4647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1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5012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8788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0571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2205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686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6213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004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2919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4113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1487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8199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2343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7289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3560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4037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65661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8071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1200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69652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19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61528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054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7868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37566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92326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43686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60032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09263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3703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94530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08553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55668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878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21984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72248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448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76339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76485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46142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14036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45583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20989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46977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2048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607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99619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271DEB-6AB4-45AC-AD41-221BCDD56D28}" type="slidenum">
              <a:rPr lang="en-US"/>
              <a:pPr/>
              <a:t>51</a:t>
            </a:fld>
            <a:endParaRPr lang="en-US"/>
          </a:p>
        </p:txBody>
      </p:sp>
      <p:sp>
        <p:nvSpPr>
          <p:cNvPr id="398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2964" tIns="46482" rIns="92964" bIns="46482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927085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886954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155592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230841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598338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56418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160434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816459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5823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6786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7006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3453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518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8D6B44D-BFE6-4E14-A10D-12EB0F0A21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BA5105D-8844-4358-8AFC-559874D764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A4B2D8-CA02-4F38-8E98-94AACC4F9F3E}" type="datetime1">
              <a:rPr lang="en-US" altLang="en-US" smtClean="0"/>
              <a:t>3/28/2018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5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12AB87-B7F0-479C-898D-EB922AD34514}" type="datetime1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896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E4FE-EAF3-4FF7-A9F6-6606F96B4C1A}" type="datetime1">
              <a:rPr lang="en-US" altLang="en-US" smtClean="0"/>
              <a:t>3/28/2018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FF91D-BE3E-4D17-99CA-6E5E16AA61A2}" type="datetime1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BC4BE-3BD0-4E4D-9370-EE6E1384F415}" type="datetime1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5060-7454-48F5-AE20-05A8E14D01E9}" type="datetime1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26D2-9BB2-4ABE-8516-3804904983B4}" type="datetime1">
              <a:rPr lang="en-US" smtClean="0"/>
              <a:t>3/28/2018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D1CE-CFB6-4D1B-A9B9-DDE1D228D676}" type="datetime1">
              <a:rPr lang="en-US" smtClean="0"/>
              <a:t>3/28/2018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4CDD-7065-46A7-8729-E2A4092F28BE}" type="datetime1">
              <a:rPr lang="en-US" smtClean="0"/>
              <a:t>3/28/2018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5A52-9BCB-457C-99FB-5DA0D87646B9}" type="datetime1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C57C1-48BA-4AD2-8C53-67930E91C820}" type="datetime1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363D3-8872-4927-BA87-E0936B3DDFD9}" type="datetime1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2761-6BDE-4264-92CB-4B595D67CAC0}" type="datetime1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720"/>
            <a:ext cx="86106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7E3CE-5B1C-4596-AAA9-F5774CAD82B1}" type="datetime1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00BD0-49BF-48FC-8114-37C1D4F5AB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10.xml"/><Relationship Id="rId13" Type="http://schemas.openxmlformats.org/officeDocument/2006/relationships/image" Target="../media/image6.png"/><Relationship Id="rId3" Type="http://schemas.openxmlformats.org/officeDocument/2006/relationships/tags" Target="../tags/tag5.xml"/><Relationship Id="rId7" Type="http://schemas.openxmlformats.org/officeDocument/2006/relationships/tags" Target="../tags/tag9.xml"/><Relationship Id="rId12" Type="http://schemas.openxmlformats.org/officeDocument/2006/relationships/image" Target="../media/image5.png"/><Relationship Id="rId2" Type="http://schemas.openxmlformats.org/officeDocument/2006/relationships/tags" Target="../tags/tag4.xml"/><Relationship Id="rId16" Type="http://schemas.openxmlformats.org/officeDocument/2006/relationships/image" Target="../media/image9.png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11" Type="http://schemas.openxmlformats.org/officeDocument/2006/relationships/image" Target="../media/image4.png"/><Relationship Id="rId5" Type="http://schemas.openxmlformats.org/officeDocument/2006/relationships/tags" Target="../tags/tag7.xml"/><Relationship Id="rId15" Type="http://schemas.openxmlformats.org/officeDocument/2006/relationships/image" Target="../media/image8.png"/><Relationship Id="rId10" Type="http://schemas.openxmlformats.org/officeDocument/2006/relationships/notesSlide" Target="../notesSlides/notesSlide14.xml"/><Relationship Id="rId4" Type="http://schemas.openxmlformats.org/officeDocument/2006/relationships/tags" Target="../tags/tag6.xml"/><Relationship Id="rId9" Type="http://schemas.openxmlformats.org/officeDocument/2006/relationships/slideLayout" Target="../slideLayouts/slideLayout15.xml"/><Relationship Id="rId1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3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20.e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22.emf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4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26.wmf"/><Relationship Id="rId4" Type="http://schemas.openxmlformats.org/officeDocument/2006/relationships/oleObject" Target="../embeddings/oleObject6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8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8.wmf"/><Relationship Id="rId4" Type="http://schemas.openxmlformats.org/officeDocument/2006/relationships/oleObject" Target="../embeddings/oleObject10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9.wmf"/><Relationship Id="rId4" Type="http://schemas.openxmlformats.org/officeDocument/2006/relationships/oleObject" Target="../embeddings/oleObject11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9.wmf"/><Relationship Id="rId4" Type="http://schemas.openxmlformats.org/officeDocument/2006/relationships/oleObject" Target="../embeddings/oleObject12.bin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13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7" Type="http://schemas.openxmlformats.org/officeDocument/2006/relationships/image" Target="../media/image33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32.wmf"/><Relationship Id="rId4" Type="http://schemas.openxmlformats.org/officeDocument/2006/relationships/oleObject" Target="../embeddings/oleObject15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0.xml"/><Relationship Id="rId7" Type="http://schemas.openxmlformats.org/officeDocument/2006/relationships/image" Target="../media/image35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34.wmf"/><Relationship Id="rId4" Type="http://schemas.openxmlformats.org/officeDocument/2006/relationships/oleObject" Target="../embeddings/oleObject17.bin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1.xml"/><Relationship Id="rId7" Type="http://schemas.openxmlformats.org/officeDocument/2006/relationships/image" Target="../media/image37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36.wmf"/><Relationship Id="rId4" Type="http://schemas.openxmlformats.org/officeDocument/2006/relationships/oleObject" Target="../embeddings/oleObject19.bin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image" Target="../media/image42.wmf"/><Relationship Id="rId3" Type="http://schemas.openxmlformats.org/officeDocument/2006/relationships/notesSlide" Target="../notesSlides/notesSlide52.xml"/><Relationship Id="rId7" Type="http://schemas.openxmlformats.org/officeDocument/2006/relationships/image" Target="../media/image39.wmf"/><Relationship Id="rId12" Type="http://schemas.openxmlformats.org/officeDocument/2006/relationships/oleObject" Target="../embeddings/oleObject25.bin"/><Relationship Id="rId17" Type="http://schemas.openxmlformats.org/officeDocument/2006/relationships/image" Target="../media/image44.wmf"/><Relationship Id="rId2" Type="http://schemas.openxmlformats.org/officeDocument/2006/relationships/slideLayout" Target="../slideLayouts/slideLayout15.xml"/><Relationship Id="rId16" Type="http://schemas.openxmlformats.org/officeDocument/2006/relationships/oleObject" Target="../embeddings/oleObject27.bin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41.wmf"/><Relationship Id="rId5" Type="http://schemas.openxmlformats.org/officeDocument/2006/relationships/image" Target="../media/image38.wmf"/><Relationship Id="rId15" Type="http://schemas.openxmlformats.org/officeDocument/2006/relationships/image" Target="../media/image43.wmf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21.bin"/><Relationship Id="rId9" Type="http://schemas.openxmlformats.org/officeDocument/2006/relationships/image" Target="../media/image40.wmf"/><Relationship Id="rId14" Type="http://schemas.openxmlformats.org/officeDocument/2006/relationships/oleObject" Target="../embeddings/oleObject26.bin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13" Type="http://schemas.openxmlformats.org/officeDocument/2006/relationships/image" Target="../media/image49.wmf"/><Relationship Id="rId3" Type="http://schemas.openxmlformats.org/officeDocument/2006/relationships/notesSlide" Target="../notesSlides/notesSlide53.xml"/><Relationship Id="rId7" Type="http://schemas.openxmlformats.org/officeDocument/2006/relationships/image" Target="../media/image46.wmf"/><Relationship Id="rId12" Type="http://schemas.openxmlformats.org/officeDocument/2006/relationships/oleObject" Target="../embeddings/oleObject32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48.wmf"/><Relationship Id="rId5" Type="http://schemas.openxmlformats.org/officeDocument/2006/relationships/image" Target="../media/image45.wmf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8.bin"/><Relationship Id="rId9" Type="http://schemas.openxmlformats.org/officeDocument/2006/relationships/image" Target="../media/image47.wmf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5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5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5.xml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notesSlide" Target="../notesSlides/notesSlide57.xml"/><Relationship Id="rId7" Type="http://schemas.openxmlformats.org/officeDocument/2006/relationships/image" Target="../media/image48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4.bin"/><Relationship Id="rId11" Type="http://schemas.openxmlformats.org/officeDocument/2006/relationships/oleObject" Target="../embeddings/oleObject38.bin"/><Relationship Id="rId5" Type="http://schemas.openxmlformats.org/officeDocument/2006/relationships/image" Target="../media/image47.wmf"/><Relationship Id="rId10" Type="http://schemas.openxmlformats.org/officeDocument/2006/relationships/oleObject" Target="../embeddings/oleObject37.bin"/><Relationship Id="rId4" Type="http://schemas.openxmlformats.org/officeDocument/2006/relationships/oleObject" Target="../embeddings/oleObject33.bin"/><Relationship Id="rId9" Type="http://schemas.openxmlformats.org/officeDocument/2006/relationships/oleObject" Target="../embeddings/oleObject36.bin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5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Prefetching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2018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340083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Compiler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>
                <a:solidFill>
                  <a:srgbClr val="0000FF"/>
                </a:solidFill>
              </a:rPr>
              <a:t>Analysis</a:t>
            </a:r>
            <a:r>
              <a:rPr lang="en-US" dirty="0"/>
              <a:t>: what to </a:t>
            </a:r>
            <a:r>
              <a:rPr lang="en-US" dirty="0" err="1"/>
              <a:t>prefetch</a:t>
            </a:r>
            <a:endParaRPr lang="en-US" dirty="0"/>
          </a:p>
          <a:p>
            <a:r>
              <a:rPr lang="en-US" dirty="0"/>
              <a:t>Locality Analysis</a:t>
            </a:r>
          </a:p>
          <a:p>
            <a:pPr lvl="1"/>
            <a:endParaRPr lang="en-US" dirty="0"/>
          </a:p>
          <a:p>
            <a:pPr>
              <a:buNone/>
            </a:pPr>
            <a:r>
              <a:rPr lang="en-US" u="sng" dirty="0">
                <a:solidFill>
                  <a:srgbClr val="0000FF"/>
                </a:solidFill>
              </a:rPr>
              <a:t>Scheduling</a:t>
            </a:r>
            <a:r>
              <a:rPr lang="en-US" dirty="0"/>
              <a:t>: when/how to issue </a:t>
            </a:r>
            <a:r>
              <a:rPr lang="en-US" dirty="0" err="1"/>
              <a:t>prefetches</a:t>
            </a:r>
            <a:endParaRPr lang="en-US" dirty="0"/>
          </a:p>
          <a:p>
            <a:r>
              <a:rPr lang="en-US" dirty="0"/>
              <a:t>Loop Splitting</a:t>
            </a:r>
          </a:p>
          <a:p>
            <a:r>
              <a:rPr lang="en-US" dirty="0"/>
              <a:t>Software Pipelining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992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Steps in Locality Analysis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78800" cy="44577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dirty="0">
                <a:solidFill>
                  <a:srgbClr val="0000FF"/>
                </a:solidFill>
              </a:rPr>
              <a:t>1. Find data reuse</a:t>
            </a:r>
          </a:p>
          <a:p>
            <a:pPr lvl="1"/>
            <a:r>
              <a:rPr lang="en-US" sz="2000" dirty="0"/>
              <a:t>if caches were infinitely large, we would be finished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>
                <a:solidFill>
                  <a:srgbClr val="0000FF"/>
                </a:solidFill>
              </a:rPr>
              <a:t>2. Determine “localized iteration space”</a:t>
            </a:r>
          </a:p>
          <a:p>
            <a:pPr lvl="1"/>
            <a:r>
              <a:rPr lang="en-US" sz="2000" dirty="0"/>
              <a:t>set of inner loops where the data accessed by an iteration is expected to fit within the cache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>
                <a:solidFill>
                  <a:srgbClr val="0000FF"/>
                </a:solidFill>
              </a:rPr>
              <a:t>3. Find data locality:</a:t>
            </a:r>
          </a:p>
          <a:p>
            <a:pPr lvl="1"/>
            <a:r>
              <a:rPr lang="en-US" sz="2000" dirty="0">
                <a:solidFill>
                  <a:srgbClr val="FF3399"/>
                </a:solidFill>
              </a:rPr>
              <a:t>reuse</a:t>
            </a:r>
            <a:r>
              <a:rPr lang="en-US" sz="2000" dirty="0">
                <a:solidFill>
                  <a:srgbClr val="CC0066"/>
                </a:solidFill>
              </a:rPr>
              <a:t> </a:t>
            </a:r>
            <a:r>
              <a:rPr lang="en-US" sz="2000" b="1" dirty="0">
                <a:solidFill>
                  <a:schemeClr val="tx2"/>
                </a:solidFill>
                <a:sym typeface="Symbol"/>
              </a:rPr>
              <a:t></a:t>
            </a:r>
            <a:r>
              <a:rPr lang="en-US" sz="2000" dirty="0">
                <a:solidFill>
                  <a:srgbClr val="CC0066"/>
                </a:solidFill>
                <a:sym typeface="Math1" pitchFamily="2" charset="2"/>
              </a:rPr>
              <a:t> </a:t>
            </a:r>
            <a:r>
              <a:rPr lang="en-US" sz="2000" dirty="0">
                <a:solidFill>
                  <a:srgbClr val="FF3399"/>
                </a:solidFill>
                <a:sym typeface="Math1" pitchFamily="2" charset="2"/>
              </a:rPr>
              <a:t>localized iteration space</a:t>
            </a:r>
            <a:r>
              <a:rPr lang="en-US" sz="2000" dirty="0">
                <a:solidFill>
                  <a:srgbClr val="CC0066"/>
                </a:solidFill>
                <a:sym typeface="Math1" pitchFamily="2" charset="2"/>
              </a:rPr>
              <a:t> </a:t>
            </a:r>
            <a:r>
              <a:rPr lang="en-US" sz="2000" b="1" dirty="0">
                <a:solidFill>
                  <a:schemeClr val="tx2"/>
                </a:solidFill>
                <a:sym typeface="Symbol"/>
              </a:rPr>
              <a:t></a:t>
            </a:r>
            <a:r>
              <a:rPr lang="en-US" sz="2000" dirty="0">
                <a:solidFill>
                  <a:srgbClr val="CC0066"/>
                </a:solidFill>
                <a:sym typeface="Math1" pitchFamily="2" charset="2"/>
              </a:rPr>
              <a:t> </a:t>
            </a:r>
            <a:r>
              <a:rPr lang="en-US" sz="2000" dirty="0">
                <a:solidFill>
                  <a:srgbClr val="FF3399"/>
                </a:solidFill>
                <a:sym typeface="Math1" pitchFamily="2" charset="2"/>
              </a:rPr>
              <a:t>locality</a:t>
            </a:r>
            <a:r>
              <a:rPr lang="en-US" sz="2000" dirty="0">
                <a:solidFill>
                  <a:srgbClr val="FF3399"/>
                </a:solidFill>
              </a:rPr>
              <a:t> </a:t>
            </a:r>
          </a:p>
          <a:p>
            <a:pPr lvl="1"/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53200" y="6324600"/>
            <a:ext cx="2133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365125"/>
          </a:xfrm>
        </p:spPr>
        <p:txBody>
          <a:bodyPr/>
          <a:lstStyle/>
          <a:p>
            <a:fld id="{3B18AE90-4419-4CF3-8E84-9F60760ACC6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723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Locality Example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>
          <a:xfrm>
            <a:off x="1908175" y="1668462"/>
            <a:ext cx="5334000" cy="1387475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7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for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0 to 2</a:t>
            </a:r>
          </a:p>
          <a:p>
            <a:pPr marL="342900" marR="0" lvl="0" indent="-342900" algn="l" defTabSz="914400" rtl="0" eaLnBrk="1" fontAlgn="auto" latinLnBrk="0" hangingPunct="1">
              <a:lnSpc>
                <a:spcPct val="7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for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j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0 to 100</a:t>
            </a:r>
          </a:p>
          <a:p>
            <a:pPr marL="342900" marR="0" lvl="0" indent="-342900" algn="l" defTabSz="914400" rtl="0" eaLnBrk="1" fontAlgn="auto" latinLnBrk="0" hangingPunct="1">
              <a:lnSpc>
                <a:spcPct val="7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		A[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][j] = B[j][0] + B[j+1][0];</a:t>
            </a:r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7772400" y="1981200"/>
            <a:ext cx="990600" cy="762000"/>
            <a:chOff x="4848" y="1728"/>
            <a:chExt cx="624" cy="480"/>
          </a:xfrm>
        </p:grpSpPr>
        <p:sp>
          <p:nvSpPr>
            <p:cNvPr id="9" name="Oval 6"/>
            <p:cNvSpPr>
              <a:spLocks noChangeArrowheads="1"/>
            </p:cNvSpPr>
            <p:nvPr/>
          </p:nvSpPr>
          <p:spPr bwMode="auto">
            <a:xfrm>
              <a:off x="4944" y="2016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7"/>
            <p:cNvSpPr>
              <a:spLocks noChangeArrowheads="1"/>
            </p:cNvSpPr>
            <p:nvPr/>
          </p:nvSpPr>
          <p:spPr bwMode="auto">
            <a:xfrm>
              <a:off x="4944" y="1824"/>
              <a:ext cx="84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5040" y="1776"/>
              <a:ext cx="28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omic Sans MS" pitchFamily="66" charset="0"/>
                </a:rPr>
                <a:t>Hit</a:t>
              </a: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5040" y="1968"/>
              <a:ext cx="35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omic Sans MS" pitchFamily="66" charset="0"/>
                </a:rPr>
                <a:t>Miss</a:t>
              </a: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4848" y="1728"/>
              <a:ext cx="624" cy="48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" name="Group 82"/>
          <p:cNvGrpSpPr>
            <a:grpSpLocks/>
          </p:cNvGrpSpPr>
          <p:nvPr/>
        </p:nvGrpSpPr>
        <p:grpSpPr bwMode="auto">
          <a:xfrm>
            <a:off x="533400" y="3200400"/>
            <a:ext cx="2667000" cy="1711325"/>
            <a:chOff x="336" y="2016"/>
            <a:chExt cx="1680" cy="1078"/>
          </a:xfrm>
        </p:grpSpPr>
        <p:grpSp>
          <p:nvGrpSpPr>
            <p:cNvPr id="15" name="Group 80"/>
            <p:cNvGrpSpPr>
              <a:grpSpLocks/>
            </p:cNvGrpSpPr>
            <p:nvPr/>
          </p:nvGrpSpPr>
          <p:grpSpPr bwMode="auto">
            <a:xfrm>
              <a:off x="336" y="2304"/>
              <a:ext cx="1680" cy="790"/>
              <a:chOff x="3024" y="2720"/>
              <a:chExt cx="1680" cy="790"/>
            </a:xfrm>
          </p:grpSpPr>
          <p:sp>
            <p:nvSpPr>
              <p:cNvPr id="17" name="Line 12"/>
              <p:cNvSpPr>
                <a:spLocks noChangeShapeType="1"/>
              </p:cNvSpPr>
              <p:nvPr/>
            </p:nvSpPr>
            <p:spPr bwMode="auto">
              <a:xfrm flipH="1" flipV="1">
                <a:off x="3285" y="2720"/>
                <a:ext cx="4" cy="523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Line 13"/>
              <p:cNvSpPr>
                <a:spLocks noChangeShapeType="1"/>
              </p:cNvSpPr>
              <p:nvPr/>
            </p:nvSpPr>
            <p:spPr bwMode="auto">
              <a:xfrm flipV="1">
                <a:off x="3289" y="3243"/>
                <a:ext cx="1415" cy="0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Text Box 14"/>
              <p:cNvSpPr txBox="1">
                <a:spLocks noChangeArrowheads="1"/>
              </p:cNvSpPr>
              <p:nvPr/>
            </p:nvSpPr>
            <p:spPr bwMode="auto">
              <a:xfrm>
                <a:off x="3024" y="2736"/>
                <a:ext cx="169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chemeClr val="tx2"/>
                    </a:solidFill>
                    <a:latin typeface="Courier New" pitchFamily="49" charset="0"/>
                  </a:rPr>
                  <a:t>i</a:t>
                </a:r>
                <a:endParaRPr lang="en-US" sz="1800">
                  <a:solidFill>
                    <a:schemeClr val="tx2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20" name="Text Box 15"/>
              <p:cNvSpPr txBox="1">
                <a:spLocks noChangeArrowheads="1"/>
              </p:cNvSpPr>
              <p:nvPr/>
            </p:nvSpPr>
            <p:spPr bwMode="auto">
              <a:xfrm>
                <a:off x="4483" y="3331"/>
                <a:ext cx="169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chemeClr val="tx2"/>
                    </a:solidFill>
                    <a:latin typeface="Courier New" pitchFamily="49" charset="0"/>
                  </a:rPr>
                  <a:t>j</a:t>
                </a:r>
                <a:endParaRPr lang="en-US" sz="1800">
                  <a:solidFill>
                    <a:schemeClr val="tx2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21" name="Oval 16"/>
              <p:cNvSpPr>
                <a:spLocks noChangeArrowheads="1"/>
              </p:cNvSpPr>
              <p:nvPr/>
            </p:nvSpPr>
            <p:spPr bwMode="auto">
              <a:xfrm>
                <a:off x="3245" y="3197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Oval 17"/>
              <p:cNvSpPr>
                <a:spLocks noChangeArrowheads="1"/>
              </p:cNvSpPr>
              <p:nvPr/>
            </p:nvSpPr>
            <p:spPr bwMode="auto">
              <a:xfrm>
                <a:off x="3415" y="3197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Oval 18"/>
              <p:cNvSpPr>
                <a:spLocks noChangeArrowheads="1"/>
              </p:cNvSpPr>
              <p:nvPr/>
            </p:nvSpPr>
            <p:spPr bwMode="auto">
              <a:xfrm>
                <a:off x="3586" y="319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Oval 19"/>
              <p:cNvSpPr>
                <a:spLocks noChangeArrowheads="1"/>
              </p:cNvSpPr>
              <p:nvPr/>
            </p:nvSpPr>
            <p:spPr bwMode="auto">
              <a:xfrm>
                <a:off x="3756" y="3197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Oval 20"/>
              <p:cNvSpPr>
                <a:spLocks noChangeArrowheads="1"/>
              </p:cNvSpPr>
              <p:nvPr/>
            </p:nvSpPr>
            <p:spPr bwMode="auto">
              <a:xfrm>
                <a:off x="3927" y="319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Oval 21"/>
              <p:cNvSpPr>
                <a:spLocks noChangeArrowheads="1"/>
              </p:cNvSpPr>
              <p:nvPr/>
            </p:nvSpPr>
            <p:spPr bwMode="auto">
              <a:xfrm>
                <a:off x="4098" y="3197"/>
                <a:ext cx="84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Oval 22"/>
              <p:cNvSpPr>
                <a:spLocks noChangeArrowheads="1"/>
              </p:cNvSpPr>
              <p:nvPr/>
            </p:nvSpPr>
            <p:spPr bwMode="auto">
              <a:xfrm>
                <a:off x="4268" y="319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Oval 23"/>
              <p:cNvSpPr>
                <a:spLocks noChangeArrowheads="1"/>
              </p:cNvSpPr>
              <p:nvPr/>
            </p:nvSpPr>
            <p:spPr bwMode="auto">
              <a:xfrm>
                <a:off x="4438" y="3197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Oval 24"/>
              <p:cNvSpPr>
                <a:spLocks noChangeArrowheads="1"/>
              </p:cNvSpPr>
              <p:nvPr/>
            </p:nvSpPr>
            <p:spPr bwMode="auto">
              <a:xfrm>
                <a:off x="3245" y="3027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Oval 25"/>
              <p:cNvSpPr>
                <a:spLocks noChangeArrowheads="1"/>
              </p:cNvSpPr>
              <p:nvPr/>
            </p:nvSpPr>
            <p:spPr bwMode="auto">
              <a:xfrm>
                <a:off x="3415" y="3027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Oval 26"/>
              <p:cNvSpPr>
                <a:spLocks noChangeArrowheads="1"/>
              </p:cNvSpPr>
              <p:nvPr/>
            </p:nvSpPr>
            <p:spPr bwMode="auto">
              <a:xfrm>
                <a:off x="3586" y="302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Oval 27"/>
              <p:cNvSpPr>
                <a:spLocks noChangeArrowheads="1"/>
              </p:cNvSpPr>
              <p:nvPr/>
            </p:nvSpPr>
            <p:spPr bwMode="auto">
              <a:xfrm>
                <a:off x="3756" y="3027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Oval 28"/>
              <p:cNvSpPr>
                <a:spLocks noChangeArrowheads="1"/>
              </p:cNvSpPr>
              <p:nvPr/>
            </p:nvSpPr>
            <p:spPr bwMode="auto">
              <a:xfrm>
                <a:off x="3927" y="302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Oval 29"/>
              <p:cNvSpPr>
                <a:spLocks noChangeArrowheads="1"/>
              </p:cNvSpPr>
              <p:nvPr/>
            </p:nvSpPr>
            <p:spPr bwMode="auto">
              <a:xfrm>
                <a:off x="4098" y="3027"/>
                <a:ext cx="84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Oval 30"/>
              <p:cNvSpPr>
                <a:spLocks noChangeArrowheads="1"/>
              </p:cNvSpPr>
              <p:nvPr/>
            </p:nvSpPr>
            <p:spPr bwMode="auto">
              <a:xfrm>
                <a:off x="4268" y="302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Oval 31"/>
              <p:cNvSpPr>
                <a:spLocks noChangeArrowheads="1"/>
              </p:cNvSpPr>
              <p:nvPr/>
            </p:nvSpPr>
            <p:spPr bwMode="auto">
              <a:xfrm>
                <a:off x="4438" y="3027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Oval 32"/>
              <p:cNvSpPr>
                <a:spLocks noChangeArrowheads="1"/>
              </p:cNvSpPr>
              <p:nvPr/>
            </p:nvSpPr>
            <p:spPr bwMode="auto">
              <a:xfrm>
                <a:off x="3245" y="2857"/>
                <a:ext cx="86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Oval 33"/>
              <p:cNvSpPr>
                <a:spLocks noChangeArrowheads="1"/>
              </p:cNvSpPr>
              <p:nvPr/>
            </p:nvSpPr>
            <p:spPr bwMode="auto">
              <a:xfrm>
                <a:off x="3415" y="2857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Oval 34"/>
              <p:cNvSpPr>
                <a:spLocks noChangeArrowheads="1"/>
              </p:cNvSpPr>
              <p:nvPr/>
            </p:nvSpPr>
            <p:spPr bwMode="auto">
              <a:xfrm>
                <a:off x="3586" y="2857"/>
                <a:ext cx="85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Oval 35"/>
              <p:cNvSpPr>
                <a:spLocks noChangeArrowheads="1"/>
              </p:cNvSpPr>
              <p:nvPr/>
            </p:nvSpPr>
            <p:spPr bwMode="auto">
              <a:xfrm>
                <a:off x="3756" y="2857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Oval 36"/>
              <p:cNvSpPr>
                <a:spLocks noChangeArrowheads="1"/>
              </p:cNvSpPr>
              <p:nvPr/>
            </p:nvSpPr>
            <p:spPr bwMode="auto">
              <a:xfrm>
                <a:off x="3927" y="2857"/>
                <a:ext cx="85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Oval 37"/>
              <p:cNvSpPr>
                <a:spLocks noChangeArrowheads="1"/>
              </p:cNvSpPr>
              <p:nvPr/>
            </p:nvSpPr>
            <p:spPr bwMode="auto">
              <a:xfrm>
                <a:off x="4098" y="2857"/>
                <a:ext cx="84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Oval 38"/>
              <p:cNvSpPr>
                <a:spLocks noChangeArrowheads="1"/>
              </p:cNvSpPr>
              <p:nvPr/>
            </p:nvSpPr>
            <p:spPr bwMode="auto">
              <a:xfrm>
                <a:off x="4268" y="2857"/>
                <a:ext cx="85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Oval 39"/>
              <p:cNvSpPr>
                <a:spLocks noChangeArrowheads="1"/>
              </p:cNvSpPr>
              <p:nvPr/>
            </p:nvSpPr>
            <p:spPr bwMode="auto">
              <a:xfrm>
                <a:off x="4438" y="2857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" name="Text Box 81"/>
            <p:cNvSpPr txBox="1">
              <a:spLocks noChangeArrowheads="1"/>
            </p:cNvSpPr>
            <p:nvPr/>
          </p:nvSpPr>
          <p:spPr bwMode="auto">
            <a:xfrm>
              <a:off x="864" y="2016"/>
              <a:ext cx="7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>
                  <a:latin typeface="Courier New" pitchFamily="49" charset="0"/>
                </a:rPr>
                <a:t>A[i][j]</a:t>
              </a:r>
            </a:p>
          </p:txBody>
        </p:sp>
      </p:grpSp>
      <p:sp>
        <p:nvSpPr>
          <p:cNvPr id="45" name="Text Box 146"/>
          <p:cNvSpPr txBox="1">
            <a:spLocks noChangeArrowheads="1"/>
          </p:cNvSpPr>
          <p:nvPr/>
        </p:nvSpPr>
        <p:spPr bwMode="auto">
          <a:xfrm>
            <a:off x="1449822" y="5105400"/>
            <a:ext cx="10262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0000CC"/>
                </a:solidFill>
                <a:latin typeface="Comic Sans MS" pitchFamily="66" charset="0"/>
              </a:rPr>
              <a:t>Spatial</a:t>
            </a:r>
            <a:endParaRPr lang="en-US" dirty="0">
              <a:solidFill>
                <a:srgbClr val="0000CC"/>
              </a:solidFill>
              <a:latin typeface="Comic Sans MS" pitchFamily="66" charset="0"/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3276600" y="3200400"/>
            <a:ext cx="2667000" cy="2305110"/>
            <a:chOff x="3276600" y="3200400"/>
            <a:chExt cx="2667000" cy="2305110"/>
          </a:xfrm>
        </p:grpSpPr>
        <p:grpSp>
          <p:nvGrpSpPr>
            <p:cNvPr id="47" name="Group 145"/>
            <p:cNvGrpSpPr>
              <a:grpSpLocks/>
            </p:cNvGrpSpPr>
            <p:nvPr/>
          </p:nvGrpSpPr>
          <p:grpSpPr bwMode="auto">
            <a:xfrm>
              <a:off x="3276602" y="3657603"/>
              <a:ext cx="2667001" cy="1254126"/>
              <a:chOff x="2064" y="2304"/>
              <a:chExt cx="1680" cy="790"/>
            </a:xfrm>
          </p:grpSpPr>
          <p:sp>
            <p:nvSpPr>
              <p:cNvPr id="50" name="Line 85"/>
              <p:cNvSpPr>
                <a:spLocks noChangeShapeType="1"/>
              </p:cNvSpPr>
              <p:nvPr/>
            </p:nvSpPr>
            <p:spPr bwMode="auto">
              <a:xfrm flipH="1" flipV="1">
                <a:off x="2325" y="2304"/>
                <a:ext cx="4" cy="523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Line 86"/>
              <p:cNvSpPr>
                <a:spLocks noChangeShapeType="1"/>
              </p:cNvSpPr>
              <p:nvPr/>
            </p:nvSpPr>
            <p:spPr bwMode="auto">
              <a:xfrm flipV="1">
                <a:off x="2329" y="2827"/>
                <a:ext cx="1415" cy="0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Text Box 87"/>
              <p:cNvSpPr txBox="1">
                <a:spLocks noChangeArrowheads="1"/>
              </p:cNvSpPr>
              <p:nvPr/>
            </p:nvSpPr>
            <p:spPr bwMode="auto">
              <a:xfrm>
                <a:off x="2064" y="2320"/>
                <a:ext cx="169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chemeClr val="tx2"/>
                    </a:solidFill>
                    <a:latin typeface="Courier New" pitchFamily="49" charset="0"/>
                  </a:rPr>
                  <a:t>i</a:t>
                </a:r>
                <a:endParaRPr lang="en-US" sz="1800">
                  <a:solidFill>
                    <a:schemeClr val="tx2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53" name="Text Box 88"/>
              <p:cNvSpPr txBox="1">
                <a:spLocks noChangeArrowheads="1"/>
              </p:cNvSpPr>
              <p:nvPr/>
            </p:nvSpPr>
            <p:spPr bwMode="auto">
              <a:xfrm>
                <a:off x="3523" y="2915"/>
                <a:ext cx="169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chemeClr val="tx2"/>
                    </a:solidFill>
                    <a:latin typeface="Courier New" pitchFamily="49" charset="0"/>
                  </a:rPr>
                  <a:t>j</a:t>
                </a:r>
                <a:endParaRPr lang="en-US" sz="1800">
                  <a:solidFill>
                    <a:schemeClr val="tx2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54" name="Oval 89"/>
              <p:cNvSpPr>
                <a:spLocks noChangeArrowheads="1"/>
              </p:cNvSpPr>
              <p:nvPr/>
            </p:nvSpPr>
            <p:spPr bwMode="auto">
              <a:xfrm>
                <a:off x="2285" y="2781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Oval 90"/>
              <p:cNvSpPr>
                <a:spLocks noChangeArrowheads="1"/>
              </p:cNvSpPr>
              <p:nvPr/>
            </p:nvSpPr>
            <p:spPr bwMode="auto">
              <a:xfrm>
                <a:off x="2455" y="2781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Oval 91"/>
              <p:cNvSpPr>
                <a:spLocks noChangeArrowheads="1"/>
              </p:cNvSpPr>
              <p:nvPr/>
            </p:nvSpPr>
            <p:spPr bwMode="auto">
              <a:xfrm>
                <a:off x="2626" y="2781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Oval 92"/>
              <p:cNvSpPr>
                <a:spLocks noChangeArrowheads="1"/>
              </p:cNvSpPr>
              <p:nvPr/>
            </p:nvSpPr>
            <p:spPr bwMode="auto">
              <a:xfrm>
                <a:off x="2796" y="2781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Oval 93"/>
              <p:cNvSpPr>
                <a:spLocks noChangeArrowheads="1"/>
              </p:cNvSpPr>
              <p:nvPr/>
            </p:nvSpPr>
            <p:spPr bwMode="auto">
              <a:xfrm>
                <a:off x="2967" y="2781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Oval 94"/>
              <p:cNvSpPr>
                <a:spLocks noChangeArrowheads="1"/>
              </p:cNvSpPr>
              <p:nvPr/>
            </p:nvSpPr>
            <p:spPr bwMode="auto">
              <a:xfrm>
                <a:off x="3138" y="2781"/>
                <a:ext cx="84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Oval 95"/>
              <p:cNvSpPr>
                <a:spLocks noChangeArrowheads="1"/>
              </p:cNvSpPr>
              <p:nvPr/>
            </p:nvSpPr>
            <p:spPr bwMode="auto">
              <a:xfrm>
                <a:off x="3308" y="2781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Oval 96"/>
              <p:cNvSpPr>
                <a:spLocks noChangeArrowheads="1"/>
              </p:cNvSpPr>
              <p:nvPr/>
            </p:nvSpPr>
            <p:spPr bwMode="auto">
              <a:xfrm>
                <a:off x="3478" y="2781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Oval 97"/>
              <p:cNvSpPr>
                <a:spLocks noChangeArrowheads="1"/>
              </p:cNvSpPr>
              <p:nvPr/>
            </p:nvSpPr>
            <p:spPr bwMode="auto">
              <a:xfrm>
                <a:off x="2285" y="2611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Oval 98"/>
              <p:cNvSpPr>
                <a:spLocks noChangeArrowheads="1"/>
              </p:cNvSpPr>
              <p:nvPr/>
            </p:nvSpPr>
            <p:spPr bwMode="auto">
              <a:xfrm>
                <a:off x="2455" y="2611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Oval 99"/>
              <p:cNvSpPr>
                <a:spLocks noChangeArrowheads="1"/>
              </p:cNvSpPr>
              <p:nvPr/>
            </p:nvSpPr>
            <p:spPr bwMode="auto">
              <a:xfrm>
                <a:off x="2626" y="2611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Oval 100"/>
              <p:cNvSpPr>
                <a:spLocks noChangeArrowheads="1"/>
              </p:cNvSpPr>
              <p:nvPr/>
            </p:nvSpPr>
            <p:spPr bwMode="auto">
              <a:xfrm>
                <a:off x="2796" y="2611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Oval 101"/>
              <p:cNvSpPr>
                <a:spLocks noChangeArrowheads="1"/>
              </p:cNvSpPr>
              <p:nvPr/>
            </p:nvSpPr>
            <p:spPr bwMode="auto">
              <a:xfrm>
                <a:off x="2967" y="2611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Oval 102"/>
              <p:cNvSpPr>
                <a:spLocks noChangeArrowheads="1"/>
              </p:cNvSpPr>
              <p:nvPr/>
            </p:nvSpPr>
            <p:spPr bwMode="auto">
              <a:xfrm>
                <a:off x="3138" y="2611"/>
                <a:ext cx="84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Oval 103"/>
              <p:cNvSpPr>
                <a:spLocks noChangeArrowheads="1"/>
              </p:cNvSpPr>
              <p:nvPr/>
            </p:nvSpPr>
            <p:spPr bwMode="auto">
              <a:xfrm>
                <a:off x="3308" y="2611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Oval 104"/>
              <p:cNvSpPr>
                <a:spLocks noChangeArrowheads="1"/>
              </p:cNvSpPr>
              <p:nvPr/>
            </p:nvSpPr>
            <p:spPr bwMode="auto">
              <a:xfrm>
                <a:off x="3478" y="2611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Oval 105"/>
              <p:cNvSpPr>
                <a:spLocks noChangeArrowheads="1"/>
              </p:cNvSpPr>
              <p:nvPr/>
            </p:nvSpPr>
            <p:spPr bwMode="auto">
              <a:xfrm>
                <a:off x="2285" y="2441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Oval 106"/>
              <p:cNvSpPr>
                <a:spLocks noChangeArrowheads="1"/>
              </p:cNvSpPr>
              <p:nvPr/>
            </p:nvSpPr>
            <p:spPr bwMode="auto">
              <a:xfrm>
                <a:off x="2455" y="2441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Oval 107"/>
              <p:cNvSpPr>
                <a:spLocks noChangeArrowheads="1"/>
              </p:cNvSpPr>
              <p:nvPr/>
            </p:nvSpPr>
            <p:spPr bwMode="auto">
              <a:xfrm>
                <a:off x="2626" y="2441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Oval 108"/>
              <p:cNvSpPr>
                <a:spLocks noChangeArrowheads="1"/>
              </p:cNvSpPr>
              <p:nvPr/>
            </p:nvSpPr>
            <p:spPr bwMode="auto">
              <a:xfrm>
                <a:off x="2796" y="2441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Oval 109"/>
              <p:cNvSpPr>
                <a:spLocks noChangeArrowheads="1"/>
              </p:cNvSpPr>
              <p:nvPr/>
            </p:nvSpPr>
            <p:spPr bwMode="auto">
              <a:xfrm>
                <a:off x="2967" y="2441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Oval 110"/>
              <p:cNvSpPr>
                <a:spLocks noChangeArrowheads="1"/>
              </p:cNvSpPr>
              <p:nvPr/>
            </p:nvSpPr>
            <p:spPr bwMode="auto">
              <a:xfrm>
                <a:off x="3138" y="2441"/>
                <a:ext cx="84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Oval 111"/>
              <p:cNvSpPr>
                <a:spLocks noChangeArrowheads="1"/>
              </p:cNvSpPr>
              <p:nvPr/>
            </p:nvSpPr>
            <p:spPr bwMode="auto">
              <a:xfrm>
                <a:off x="3308" y="2441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Oval 112"/>
              <p:cNvSpPr>
                <a:spLocks noChangeArrowheads="1"/>
              </p:cNvSpPr>
              <p:nvPr/>
            </p:nvSpPr>
            <p:spPr bwMode="auto">
              <a:xfrm>
                <a:off x="3478" y="2441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8" name="Text Box 113"/>
            <p:cNvSpPr txBox="1">
              <a:spLocks noChangeArrowheads="1"/>
            </p:cNvSpPr>
            <p:nvPr/>
          </p:nvSpPr>
          <p:spPr bwMode="auto">
            <a:xfrm>
              <a:off x="3978275" y="3200400"/>
              <a:ext cx="1412875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>
                  <a:latin typeface="Courier New" pitchFamily="49" charset="0"/>
                </a:rPr>
                <a:t>B[j+1][0]</a:t>
              </a:r>
            </a:p>
          </p:txBody>
        </p:sp>
        <p:sp>
          <p:nvSpPr>
            <p:cNvPr id="49" name="Text Box 147"/>
            <p:cNvSpPr txBox="1">
              <a:spLocks noChangeArrowheads="1"/>
            </p:cNvSpPr>
            <p:nvPr/>
          </p:nvSpPr>
          <p:spPr bwMode="auto">
            <a:xfrm>
              <a:off x="4061538" y="5105400"/>
              <a:ext cx="129715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0000CC"/>
                  </a:solidFill>
                  <a:latin typeface="Comic Sans MS" pitchFamily="66" charset="0"/>
                </a:rPr>
                <a:t>Temporal</a:t>
              </a: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5867400" y="3200400"/>
            <a:ext cx="2667000" cy="2305110"/>
            <a:chOff x="5867400" y="3200400"/>
            <a:chExt cx="2667000" cy="2305110"/>
          </a:xfrm>
        </p:grpSpPr>
        <p:sp>
          <p:nvSpPr>
            <p:cNvPr id="79" name="Line 116"/>
            <p:cNvSpPr>
              <a:spLocks noChangeShapeType="1"/>
            </p:cNvSpPr>
            <p:nvPr/>
          </p:nvSpPr>
          <p:spPr bwMode="auto">
            <a:xfrm flipH="1" flipV="1">
              <a:off x="6281738" y="3657600"/>
              <a:ext cx="6350" cy="830263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Line 117"/>
            <p:cNvSpPr>
              <a:spLocks noChangeShapeType="1"/>
            </p:cNvSpPr>
            <p:nvPr/>
          </p:nvSpPr>
          <p:spPr bwMode="auto">
            <a:xfrm flipV="1">
              <a:off x="6288088" y="4487863"/>
              <a:ext cx="2246312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Text Box 118"/>
            <p:cNvSpPr txBox="1">
              <a:spLocks noChangeArrowheads="1"/>
            </p:cNvSpPr>
            <p:nvPr/>
          </p:nvSpPr>
          <p:spPr bwMode="auto">
            <a:xfrm>
              <a:off x="5867400" y="3683000"/>
              <a:ext cx="268288" cy="284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chemeClr val="tx2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chemeClr val="tx2"/>
                </a:solidFill>
                <a:latin typeface="Courier New" pitchFamily="49" charset="0"/>
              </a:endParaRPr>
            </a:p>
          </p:txBody>
        </p:sp>
        <p:sp>
          <p:nvSpPr>
            <p:cNvPr id="82" name="Text Box 119"/>
            <p:cNvSpPr txBox="1">
              <a:spLocks noChangeArrowheads="1"/>
            </p:cNvSpPr>
            <p:nvPr/>
          </p:nvSpPr>
          <p:spPr bwMode="auto">
            <a:xfrm>
              <a:off x="8183563" y="4627563"/>
              <a:ext cx="268287" cy="284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chemeClr val="tx2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chemeClr val="tx2"/>
                </a:solidFill>
                <a:latin typeface="Courier New" pitchFamily="49" charset="0"/>
              </a:endParaRPr>
            </a:p>
          </p:txBody>
        </p:sp>
        <p:sp>
          <p:nvSpPr>
            <p:cNvPr id="83" name="Oval 120"/>
            <p:cNvSpPr>
              <a:spLocks noChangeArrowheads="1"/>
            </p:cNvSpPr>
            <p:nvPr/>
          </p:nvSpPr>
          <p:spPr bwMode="auto">
            <a:xfrm>
              <a:off x="6218238" y="4414838"/>
              <a:ext cx="136525" cy="13652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Oval 121"/>
            <p:cNvSpPr>
              <a:spLocks noChangeArrowheads="1"/>
            </p:cNvSpPr>
            <p:nvPr/>
          </p:nvSpPr>
          <p:spPr bwMode="auto">
            <a:xfrm>
              <a:off x="6488113" y="4414838"/>
              <a:ext cx="136525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Oval 122"/>
            <p:cNvSpPr>
              <a:spLocks noChangeArrowheads="1"/>
            </p:cNvSpPr>
            <p:nvPr/>
          </p:nvSpPr>
          <p:spPr bwMode="auto">
            <a:xfrm>
              <a:off x="6759575" y="4414838"/>
              <a:ext cx="134938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Oval 123"/>
            <p:cNvSpPr>
              <a:spLocks noChangeArrowheads="1"/>
            </p:cNvSpPr>
            <p:nvPr/>
          </p:nvSpPr>
          <p:spPr bwMode="auto">
            <a:xfrm>
              <a:off x="7029450" y="4414838"/>
              <a:ext cx="136525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Oval 124"/>
            <p:cNvSpPr>
              <a:spLocks noChangeArrowheads="1"/>
            </p:cNvSpPr>
            <p:nvPr/>
          </p:nvSpPr>
          <p:spPr bwMode="auto">
            <a:xfrm>
              <a:off x="7300913" y="4414838"/>
              <a:ext cx="134937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Oval 125"/>
            <p:cNvSpPr>
              <a:spLocks noChangeArrowheads="1"/>
            </p:cNvSpPr>
            <p:nvPr/>
          </p:nvSpPr>
          <p:spPr bwMode="auto">
            <a:xfrm>
              <a:off x="7572375" y="4414838"/>
              <a:ext cx="133350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Oval 126"/>
            <p:cNvSpPr>
              <a:spLocks noChangeArrowheads="1"/>
            </p:cNvSpPr>
            <p:nvPr/>
          </p:nvSpPr>
          <p:spPr bwMode="auto">
            <a:xfrm>
              <a:off x="7842250" y="4414838"/>
              <a:ext cx="134938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Oval 127"/>
            <p:cNvSpPr>
              <a:spLocks noChangeArrowheads="1"/>
            </p:cNvSpPr>
            <p:nvPr/>
          </p:nvSpPr>
          <p:spPr bwMode="auto">
            <a:xfrm>
              <a:off x="8112125" y="4414838"/>
              <a:ext cx="134938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Oval 128"/>
            <p:cNvSpPr>
              <a:spLocks noChangeArrowheads="1"/>
            </p:cNvSpPr>
            <p:nvPr/>
          </p:nvSpPr>
          <p:spPr bwMode="auto">
            <a:xfrm>
              <a:off x="6218238" y="4144963"/>
              <a:ext cx="136525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Oval 129"/>
            <p:cNvSpPr>
              <a:spLocks noChangeArrowheads="1"/>
            </p:cNvSpPr>
            <p:nvPr/>
          </p:nvSpPr>
          <p:spPr bwMode="auto">
            <a:xfrm>
              <a:off x="6488113" y="4144963"/>
              <a:ext cx="136525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Oval 130"/>
            <p:cNvSpPr>
              <a:spLocks noChangeArrowheads="1"/>
            </p:cNvSpPr>
            <p:nvPr/>
          </p:nvSpPr>
          <p:spPr bwMode="auto">
            <a:xfrm>
              <a:off x="6759575" y="4144963"/>
              <a:ext cx="134938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Oval 131"/>
            <p:cNvSpPr>
              <a:spLocks noChangeArrowheads="1"/>
            </p:cNvSpPr>
            <p:nvPr/>
          </p:nvSpPr>
          <p:spPr bwMode="auto">
            <a:xfrm>
              <a:off x="7029450" y="4144963"/>
              <a:ext cx="136525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Oval 132"/>
            <p:cNvSpPr>
              <a:spLocks noChangeArrowheads="1"/>
            </p:cNvSpPr>
            <p:nvPr/>
          </p:nvSpPr>
          <p:spPr bwMode="auto">
            <a:xfrm>
              <a:off x="7300913" y="4144963"/>
              <a:ext cx="134937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Oval 133"/>
            <p:cNvSpPr>
              <a:spLocks noChangeArrowheads="1"/>
            </p:cNvSpPr>
            <p:nvPr/>
          </p:nvSpPr>
          <p:spPr bwMode="auto">
            <a:xfrm>
              <a:off x="7572375" y="4144963"/>
              <a:ext cx="133350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Oval 134"/>
            <p:cNvSpPr>
              <a:spLocks noChangeArrowheads="1"/>
            </p:cNvSpPr>
            <p:nvPr/>
          </p:nvSpPr>
          <p:spPr bwMode="auto">
            <a:xfrm>
              <a:off x="7842250" y="4144963"/>
              <a:ext cx="134938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Oval 135"/>
            <p:cNvSpPr>
              <a:spLocks noChangeArrowheads="1"/>
            </p:cNvSpPr>
            <p:nvPr/>
          </p:nvSpPr>
          <p:spPr bwMode="auto">
            <a:xfrm>
              <a:off x="8112125" y="4144963"/>
              <a:ext cx="134938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Oval 136"/>
            <p:cNvSpPr>
              <a:spLocks noChangeArrowheads="1"/>
            </p:cNvSpPr>
            <p:nvPr/>
          </p:nvSpPr>
          <p:spPr bwMode="auto">
            <a:xfrm>
              <a:off x="6218238" y="3875088"/>
              <a:ext cx="136525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Oval 137"/>
            <p:cNvSpPr>
              <a:spLocks noChangeArrowheads="1"/>
            </p:cNvSpPr>
            <p:nvPr/>
          </p:nvSpPr>
          <p:spPr bwMode="auto">
            <a:xfrm>
              <a:off x="6488113" y="3875088"/>
              <a:ext cx="136525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Oval 138"/>
            <p:cNvSpPr>
              <a:spLocks noChangeArrowheads="1"/>
            </p:cNvSpPr>
            <p:nvPr/>
          </p:nvSpPr>
          <p:spPr bwMode="auto">
            <a:xfrm>
              <a:off x="6759575" y="3875088"/>
              <a:ext cx="134938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Oval 139"/>
            <p:cNvSpPr>
              <a:spLocks noChangeArrowheads="1"/>
            </p:cNvSpPr>
            <p:nvPr/>
          </p:nvSpPr>
          <p:spPr bwMode="auto">
            <a:xfrm>
              <a:off x="7029450" y="3875088"/>
              <a:ext cx="136525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Oval 140"/>
            <p:cNvSpPr>
              <a:spLocks noChangeArrowheads="1"/>
            </p:cNvSpPr>
            <p:nvPr/>
          </p:nvSpPr>
          <p:spPr bwMode="auto">
            <a:xfrm>
              <a:off x="7300913" y="3875088"/>
              <a:ext cx="134937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Oval 141"/>
            <p:cNvSpPr>
              <a:spLocks noChangeArrowheads="1"/>
            </p:cNvSpPr>
            <p:nvPr/>
          </p:nvSpPr>
          <p:spPr bwMode="auto">
            <a:xfrm>
              <a:off x="7572375" y="3875088"/>
              <a:ext cx="133350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Oval 142"/>
            <p:cNvSpPr>
              <a:spLocks noChangeArrowheads="1"/>
            </p:cNvSpPr>
            <p:nvPr/>
          </p:nvSpPr>
          <p:spPr bwMode="auto">
            <a:xfrm>
              <a:off x="7842250" y="3875088"/>
              <a:ext cx="134938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Oval 143"/>
            <p:cNvSpPr>
              <a:spLocks noChangeArrowheads="1"/>
            </p:cNvSpPr>
            <p:nvPr/>
          </p:nvSpPr>
          <p:spPr bwMode="auto">
            <a:xfrm>
              <a:off x="8112125" y="3875088"/>
              <a:ext cx="134938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Text Box 144"/>
            <p:cNvSpPr txBox="1">
              <a:spLocks noChangeArrowheads="1"/>
            </p:cNvSpPr>
            <p:nvPr/>
          </p:nvSpPr>
          <p:spPr bwMode="auto">
            <a:xfrm>
              <a:off x="6705600" y="3200400"/>
              <a:ext cx="1139825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 dirty="0">
                  <a:latin typeface="Courier New" pitchFamily="49" charset="0"/>
                </a:rPr>
                <a:t>B[j][0]</a:t>
              </a:r>
            </a:p>
          </p:txBody>
        </p:sp>
        <p:sp>
          <p:nvSpPr>
            <p:cNvPr id="108" name="Text Box 148"/>
            <p:cNvSpPr txBox="1">
              <a:spLocks noChangeArrowheads="1"/>
            </p:cNvSpPr>
            <p:nvPr/>
          </p:nvSpPr>
          <p:spPr bwMode="auto">
            <a:xfrm>
              <a:off x="6854339" y="5105400"/>
              <a:ext cx="8883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0000CC"/>
                  </a:solidFill>
                  <a:latin typeface="Comic Sans MS" pitchFamily="66" charset="0"/>
                </a:rPr>
                <a:t>Group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42996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Reuse Analysis: Representation</a:t>
            </a:r>
          </a:p>
        </p:txBody>
      </p:sp>
      <p:sp>
        <p:nvSpPr>
          <p:cNvPr id="10649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06400" y="2514600"/>
            <a:ext cx="8432800" cy="1066800"/>
          </a:xfrm>
        </p:spPr>
        <p:txBody>
          <a:bodyPr/>
          <a:lstStyle/>
          <a:p>
            <a:r>
              <a:rPr lang="en-US" sz="2000" dirty="0"/>
              <a:t>Map </a:t>
            </a:r>
            <a:r>
              <a:rPr lang="en-US" sz="2000" i="1" dirty="0">
                <a:solidFill>
                  <a:srgbClr val="0000CC"/>
                </a:solidFill>
              </a:rPr>
              <a:t>n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00CC"/>
                </a:solidFill>
              </a:rPr>
              <a:t>loop indices</a:t>
            </a:r>
            <a:r>
              <a:rPr lang="en-US" sz="2000" dirty="0"/>
              <a:t> into </a:t>
            </a:r>
            <a:r>
              <a:rPr lang="en-US" sz="2000" i="1" dirty="0">
                <a:solidFill>
                  <a:srgbClr val="CC0066"/>
                </a:solidFill>
              </a:rPr>
              <a:t>d</a:t>
            </a:r>
            <a:r>
              <a:rPr lang="en-US" sz="2000" dirty="0">
                <a:solidFill>
                  <a:srgbClr val="CC0066"/>
                </a:solidFill>
              </a:rPr>
              <a:t> array indices</a:t>
            </a:r>
            <a:r>
              <a:rPr lang="en-US" sz="2000" dirty="0"/>
              <a:t> via array indexing function:</a:t>
            </a:r>
          </a:p>
        </p:txBody>
      </p:sp>
      <p:sp>
        <p:nvSpPr>
          <p:cNvPr id="106500" name="Text Box 1028"/>
          <p:cNvSpPr txBox="1">
            <a:spLocks noChangeArrowheads="1"/>
          </p:cNvSpPr>
          <p:nvPr/>
        </p:nvSpPr>
        <p:spPr bwMode="auto">
          <a:xfrm>
            <a:off x="2133600" y="1371600"/>
            <a:ext cx="5257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for </a:t>
            </a:r>
            <a:r>
              <a:rPr lang="en-US" sz="1800" b="1" dirty="0" err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0 to 2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	for </a:t>
            </a:r>
            <a:r>
              <a:rPr lang="en-US" sz="1800" b="1" dirty="0">
                <a:solidFill>
                  <a:schemeClr val="tx2"/>
                </a:solidFill>
                <a:latin typeface="Courier New" pitchFamily="49" charset="0"/>
              </a:rPr>
              <a:t>j</a:t>
            </a:r>
            <a:r>
              <a:rPr lang="en-US" sz="1800" b="1" dirty="0">
                <a:latin typeface="Courier New" pitchFamily="49" charset="0"/>
              </a:rPr>
              <a:t> = 0 to 100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			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][j] = B[j][0] + B[j+1][0];</a:t>
            </a:r>
          </a:p>
        </p:txBody>
      </p:sp>
      <p:sp>
        <p:nvSpPr>
          <p:cNvPr id="106501" name="Text Box 1029"/>
          <p:cNvSpPr txBox="1">
            <a:spLocks noChangeArrowheads="1"/>
          </p:cNvSpPr>
          <p:nvPr/>
        </p:nvSpPr>
        <p:spPr bwMode="auto">
          <a:xfrm>
            <a:off x="4175125" y="36226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106507" name="Picture 103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0400" y="3036888"/>
            <a:ext cx="2133600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6515" name="Picture 1043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79613" y="3657600"/>
            <a:ext cx="4956175" cy="217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F9AC69F-7E51-423D-8F68-ED8820FEB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08495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6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78800" cy="44577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Temporal reuse occurs between iterations     and </a:t>
            </a:r>
            <a:r>
              <a:rPr lang="en-US" i="1" dirty="0"/>
              <a:t>  </a:t>
            </a:r>
            <a:r>
              <a:rPr lang="en-US" dirty="0"/>
              <a:t> whenever: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Rather than worrying about individual values      of </a:t>
            </a:r>
            <a:r>
              <a:rPr lang="en-US" i="1" dirty="0"/>
              <a:t>  </a:t>
            </a:r>
            <a:r>
              <a:rPr lang="en-US" dirty="0"/>
              <a:t>  and, we say that reuse occurs along </a:t>
            </a:r>
            <a:r>
              <a:rPr lang="en-US" dirty="0">
                <a:solidFill>
                  <a:srgbClr val="0000CC"/>
                </a:solidFill>
              </a:rPr>
              <a:t>direction     vector</a:t>
            </a:r>
            <a:r>
              <a:rPr lang="en-US" dirty="0"/>
              <a:t> </a:t>
            </a:r>
            <a:r>
              <a:rPr lang="en-US" i="1" dirty="0"/>
              <a:t>    </a:t>
            </a:r>
            <a:r>
              <a:rPr lang="en-US" dirty="0"/>
              <a:t>when: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0000CC"/>
                </a:solidFill>
              </a:rPr>
              <a:t>Solution</a:t>
            </a:r>
            <a:r>
              <a:rPr lang="en-US" dirty="0"/>
              <a:t>: compute the </a:t>
            </a:r>
            <a:r>
              <a:rPr lang="en-US" i="1" dirty="0" err="1">
                <a:solidFill>
                  <a:srgbClr val="CC0066"/>
                </a:solidFill>
              </a:rPr>
              <a:t>nullspace</a:t>
            </a:r>
            <a:r>
              <a:rPr lang="en-US" dirty="0"/>
              <a:t> of </a:t>
            </a:r>
            <a:r>
              <a:rPr lang="en-US" i="1" dirty="0">
                <a:solidFill>
                  <a:srgbClr val="0000CC"/>
                </a:solidFill>
              </a:rPr>
              <a:t>H</a:t>
            </a:r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Finding Temporal Reuse</a:t>
            </a:r>
          </a:p>
        </p:txBody>
      </p:sp>
      <p:pic>
        <p:nvPicPr>
          <p:cNvPr id="108551" name="Picture 7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667000" y="2209800"/>
            <a:ext cx="34290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552" name="Picture 8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200400" y="2689225"/>
            <a:ext cx="2590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553" name="Picture 9" descr="txp_fig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657600" y="4427538"/>
            <a:ext cx="16002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557" name="Picture 13" descr="txp_fig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785751" y="1600200"/>
            <a:ext cx="257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559" name="Picture 15" descr="txp_fig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702938" y="16002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560" name="Picture 16" descr="txp_fig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243762" y="3587798"/>
            <a:ext cx="257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561" name="Picture 17" descr="txp_fig"/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001000" y="35814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563" name="Picture 19" descr="txp_fig"/>
          <p:cNvPicPr>
            <a:picLocks noChangeAspect="1" noChangeArrowheads="1"/>
          </p:cNvPicPr>
          <p:nvPr>
            <p:custDataLst>
              <p:tags r:id="rId8"/>
            </p:custDataLst>
          </p:nvPr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243762" y="3954510"/>
            <a:ext cx="20955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C886186-5FF3-4115-A31D-F0ECE6CF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54237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8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8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8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8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8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Temporal Reuse Example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43200"/>
            <a:ext cx="8178800" cy="33147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Reuse between iterations (i</a:t>
            </a:r>
            <a:r>
              <a:rPr lang="en-US" baseline="-25000" dirty="0"/>
              <a:t>1</a:t>
            </a:r>
            <a:r>
              <a:rPr lang="en-US" dirty="0"/>
              <a:t>,j</a:t>
            </a:r>
            <a:r>
              <a:rPr lang="en-US" baseline="-25000" dirty="0"/>
              <a:t>1</a:t>
            </a:r>
            <a:r>
              <a:rPr lang="en-US" dirty="0"/>
              <a:t>) and (i</a:t>
            </a:r>
            <a:r>
              <a:rPr lang="en-US" baseline="-25000" dirty="0"/>
              <a:t>2</a:t>
            </a:r>
            <a:r>
              <a:rPr lang="en-US" dirty="0"/>
              <a:t>,j</a:t>
            </a:r>
            <a:r>
              <a:rPr lang="en-US" baseline="-25000" dirty="0"/>
              <a:t>2</a:t>
            </a:r>
            <a:r>
              <a:rPr lang="en-US" dirty="0"/>
              <a:t>) whenever: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spcBef>
                <a:spcPct val="55000"/>
              </a:spcBef>
            </a:pPr>
            <a:r>
              <a:rPr lang="en-US" dirty="0"/>
              <a:t>True whenever j</a:t>
            </a:r>
            <a:r>
              <a:rPr lang="en-US" baseline="-25000" dirty="0"/>
              <a:t>1</a:t>
            </a:r>
            <a:r>
              <a:rPr lang="en-US" dirty="0"/>
              <a:t> = j</a:t>
            </a:r>
            <a:r>
              <a:rPr lang="en-US" baseline="-25000" dirty="0"/>
              <a:t>2</a:t>
            </a:r>
            <a:r>
              <a:rPr lang="en-US" dirty="0"/>
              <a:t>, and regardless of the difference between i</a:t>
            </a:r>
            <a:r>
              <a:rPr lang="en-US" baseline="-25000" dirty="0"/>
              <a:t>1</a:t>
            </a:r>
            <a:r>
              <a:rPr lang="en-US" dirty="0"/>
              <a:t> and i</a:t>
            </a:r>
            <a:r>
              <a:rPr lang="en-US" baseline="-25000" dirty="0"/>
              <a:t>2</a:t>
            </a:r>
            <a:r>
              <a:rPr lang="en-US" dirty="0"/>
              <a:t>.</a:t>
            </a:r>
          </a:p>
          <a:p>
            <a:pPr lvl="1"/>
            <a:r>
              <a:rPr lang="en-US" sz="2000" dirty="0"/>
              <a:t>i.e. whenever the difference lies along the </a:t>
            </a:r>
            <a:r>
              <a:rPr lang="en-US" sz="2000" dirty="0" err="1"/>
              <a:t>nullspace</a:t>
            </a:r>
            <a:r>
              <a:rPr lang="en-US" sz="2000" dirty="0"/>
              <a:t> of         , </a:t>
            </a:r>
          </a:p>
          <a:p>
            <a:pPr lvl="1"/>
            <a:r>
              <a:rPr lang="en-US" sz="2000" dirty="0"/>
              <a:t>which is </a:t>
            </a:r>
            <a:r>
              <a:rPr lang="en-US" sz="2000" dirty="0">
                <a:solidFill>
                  <a:srgbClr val="0000CC"/>
                </a:solidFill>
              </a:rPr>
              <a:t>span{(1,0)}</a:t>
            </a:r>
            <a:r>
              <a:rPr lang="en-US" sz="2000" dirty="0"/>
              <a:t> (i.e. the outer loop).</a:t>
            </a:r>
          </a:p>
        </p:txBody>
      </p:sp>
      <p:sp>
        <p:nvSpPr>
          <p:cNvPr id="109573" name="Text Box 5"/>
          <p:cNvSpPr txBox="1">
            <a:spLocks noChangeArrowheads="1"/>
          </p:cNvSpPr>
          <p:nvPr/>
        </p:nvSpPr>
        <p:spPr bwMode="auto">
          <a:xfrm>
            <a:off x="1981200" y="1447800"/>
            <a:ext cx="518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for </a:t>
            </a:r>
            <a:r>
              <a:rPr lang="en-US" sz="1800" b="1" dirty="0" err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0 to 2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	for </a:t>
            </a:r>
            <a:r>
              <a:rPr lang="en-US" sz="1800" b="1" dirty="0">
                <a:solidFill>
                  <a:schemeClr val="tx2"/>
                </a:solidFill>
                <a:latin typeface="Courier New" pitchFamily="49" charset="0"/>
              </a:rPr>
              <a:t>j</a:t>
            </a:r>
            <a:r>
              <a:rPr lang="en-US" sz="1800" b="1" dirty="0">
                <a:latin typeface="Courier New" pitchFamily="49" charset="0"/>
              </a:rPr>
              <a:t> = 0 to 100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			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][j] = B[j][0] + B[j+1][0];</a:t>
            </a:r>
          </a:p>
        </p:txBody>
      </p:sp>
      <p:pic>
        <p:nvPicPr>
          <p:cNvPr id="109578" name="Picture 10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33600" y="3241675"/>
            <a:ext cx="4495800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9579" name="Picture 11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72200" y="5105400"/>
            <a:ext cx="609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9580" name="Line 12"/>
          <p:cNvSpPr>
            <a:spLocks noChangeShapeType="1"/>
          </p:cNvSpPr>
          <p:nvPr/>
        </p:nvSpPr>
        <p:spPr bwMode="auto">
          <a:xfrm flipH="1">
            <a:off x="5715000" y="1676400"/>
            <a:ext cx="533400" cy="381000"/>
          </a:xfrm>
          <a:prstGeom prst="line">
            <a:avLst/>
          </a:prstGeom>
          <a:noFill/>
          <a:ln w="38100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2AEE35E-03BC-4C93-B937-76EAA2DBC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81863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9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4831"/>
            <a:ext cx="8229600" cy="1143000"/>
          </a:xfrm>
        </p:spPr>
        <p:txBody>
          <a:bodyPr/>
          <a:lstStyle/>
          <a:p>
            <a:r>
              <a:rPr lang="en-US" dirty="0" err="1"/>
              <a:t>Prefetch</a:t>
            </a:r>
            <a:r>
              <a:rPr lang="en-US" dirty="0"/>
              <a:t> Predicate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1"/>
            <a:ext cx="8229600" cy="3048000"/>
          </a:xfrm>
        </p:spPr>
        <p:txBody>
          <a:bodyPr/>
          <a:lstStyle/>
          <a:p>
            <a:pPr>
              <a:buNone/>
            </a:pPr>
            <a:r>
              <a:rPr lang="en-US" u="sng" dirty="0"/>
              <a:t>Example: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/>
          </p:cNvGraphicFramePr>
          <p:nvPr/>
        </p:nvGraphicFramePr>
        <p:xfrm>
          <a:off x="1066800" y="1219200"/>
          <a:ext cx="7010400" cy="1691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3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Locality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Miss Instance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Predicate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Every Iteration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Temporal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First</a:t>
                      </a:r>
                      <a:r>
                        <a:rPr lang="en-US" sz="1600" baseline="0" dirty="0">
                          <a:latin typeface="Comic Sans MS" pitchFamily="66" charset="0"/>
                        </a:rPr>
                        <a:t> Iteration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sz="1600" baseline="0" dirty="0">
                          <a:latin typeface="Comic Sans MS" pitchFamily="66" charset="0"/>
                        </a:rPr>
                        <a:t> = 0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Spatial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Every l iterations</a:t>
                      </a:r>
                    </a:p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(l = cache line size)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(</a:t>
                      </a:r>
                      <a:r>
                        <a:rPr lang="en-US" sz="1600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sz="1600" baseline="0" dirty="0">
                          <a:latin typeface="Comic Sans MS" pitchFamily="66" charset="0"/>
                        </a:rPr>
                        <a:t> mod l) = 0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1066800" y="3200400"/>
            <a:ext cx="7010400" cy="2667000"/>
            <a:chOff x="1066800" y="3200400"/>
            <a:chExt cx="7010400" cy="2667000"/>
          </a:xfrm>
        </p:grpSpPr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2133600" y="3200400"/>
              <a:ext cx="51816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lnSpc>
                  <a:spcPct val="70000"/>
                </a:lnSpc>
                <a:spcBef>
                  <a:spcPct val="50000"/>
                </a:spcBef>
                <a:tabLst>
                  <a:tab pos="169863" algn="l"/>
                  <a:tab pos="400050" algn="l"/>
                  <a:tab pos="1489075" algn="l"/>
                </a:tabLst>
              </a:pPr>
              <a:r>
                <a:rPr lang="en-US" sz="1600" b="1" dirty="0">
                  <a:latin typeface="Courier New" pitchFamily="49" charset="0"/>
                </a:rPr>
                <a:t>for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</a:rPr>
                <a:t> = 0 to 2</a:t>
              </a:r>
            </a:p>
            <a:p>
              <a:pPr marL="342900" indent="-342900">
                <a:lnSpc>
                  <a:spcPct val="70000"/>
                </a:lnSpc>
                <a:spcBef>
                  <a:spcPct val="50000"/>
                </a:spcBef>
                <a:tabLst>
                  <a:tab pos="169863" algn="l"/>
                  <a:tab pos="400050" algn="l"/>
                  <a:tab pos="1489075" algn="l"/>
                </a:tabLst>
              </a:pPr>
              <a:r>
                <a:rPr lang="en-US" sz="1600" b="1" dirty="0">
                  <a:latin typeface="Courier New" pitchFamily="49" charset="0"/>
                </a:rPr>
                <a:t>	for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</a:rPr>
                <a:t>j</a:t>
              </a:r>
              <a:r>
                <a:rPr lang="en-US" sz="1600" b="1" dirty="0">
                  <a:latin typeface="Courier New" pitchFamily="49" charset="0"/>
                </a:rPr>
                <a:t> = 0 to 100</a:t>
              </a:r>
            </a:p>
            <a:p>
              <a:pPr marL="342900" indent="-342900">
                <a:lnSpc>
                  <a:spcPct val="70000"/>
                </a:lnSpc>
                <a:spcBef>
                  <a:spcPct val="50000"/>
                </a:spcBef>
                <a:tabLst>
                  <a:tab pos="169863" algn="l"/>
                  <a:tab pos="400050" algn="l"/>
                  <a:tab pos="1489075" algn="l"/>
                </a:tabLst>
              </a:pPr>
              <a:r>
                <a:rPr lang="en-US" sz="1600" b="1" dirty="0">
                  <a:latin typeface="Courier New" pitchFamily="49" charset="0"/>
                </a:rPr>
                <a:t>			A[</a:t>
              </a:r>
              <a:r>
                <a:rPr lang="en-US" sz="1600" b="1" dirty="0" err="1">
                  <a:latin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</a:rPr>
                <a:t>][j] = B[j][0] + B[j+1][0];</a:t>
              </a:r>
            </a:p>
          </p:txBody>
        </p:sp>
        <p:graphicFrame>
          <p:nvGraphicFramePr>
            <p:cNvPr id="9" name="Content Placeholder 6"/>
            <p:cNvGraphicFramePr>
              <a:graphicFrameLocks/>
            </p:cNvGraphicFramePr>
            <p:nvPr/>
          </p:nvGraphicFramePr>
          <p:xfrm>
            <a:off x="1066800" y="4297680"/>
            <a:ext cx="7010400" cy="1529080"/>
          </p:xfrm>
          <a:graphic>
            <a:graphicData uri="http://schemas.openxmlformats.org/drawingml/2006/table">
              <a:tbl>
                <a:tblPr firstRow="1" bandRow="1">
                  <a:tableStyleId>{5940675A-B579-460E-94D1-54222C63F5DA}</a:tableStyleId>
                </a:tblPr>
                <a:tblGrid>
                  <a:gridCol w="23368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2336800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2336800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600" b="1" u="none" dirty="0">
                            <a:solidFill>
                              <a:srgbClr val="0000FF"/>
                            </a:solidFill>
                            <a:latin typeface="Comic Sans MS" pitchFamily="66" charset="0"/>
                          </a:rPr>
                          <a:t>Reference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600" b="1" u="none" dirty="0">
                            <a:solidFill>
                              <a:srgbClr val="0000FF"/>
                            </a:solidFill>
                            <a:latin typeface="Comic Sans MS" pitchFamily="66" charset="0"/>
                          </a:rPr>
                          <a:t>Locality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600" b="1" u="none" dirty="0">
                            <a:solidFill>
                              <a:srgbClr val="0000FF"/>
                            </a:solidFill>
                            <a:latin typeface="Comic Sans MS" pitchFamily="66" charset="0"/>
                          </a:rPr>
                          <a:t>Predicate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370840"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600" b="1" dirty="0">
                            <a:latin typeface="Courier New" pitchFamily="49" charset="0"/>
                            <a:cs typeface="Courier New" pitchFamily="49" charset="0"/>
                          </a:rPr>
                          <a:t>A[</a:t>
                        </a:r>
                        <a:r>
                          <a:rPr lang="en-US" sz="1600" b="1" dirty="0" err="1">
                            <a:latin typeface="Courier New" pitchFamily="49" charset="0"/>
                            <a:cs typeface="Courier New" pitchFamily="49" charset="0"/>
                          </a:rPr>
                          <a:t>i</a:t>
                        </a:r>
                        <a:r>
                          <a:rPr lang="en-US" sz="1600" b="1" dirty="0">
                            <a:latin typeface="Courier New" pitchFamily="49" charset="0"/>
                            <a:cs typeface="Courier New" pitchFamily="49" charset="0"/>
                          </a:rPr>
                          <a:t>][j]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endParaRPr lang="en-US" sz="1600" dirty="0">
                          <a:latin typeface="Comic Sans MS" pitchFamily="66" charset="0"/>
                        </a:endParaRPr>
                      </a:p>
                      <a:p>
                        <a:pPr algn="ctr"/>
                        <a:endParaRPr lang="en-US" sz="1600" dirty="0">
                          <a:latin typeface="Comic Sans MS" pitchFamily="66" charset="0"/>
                        </a:endParaRP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600" dirty="0">
                            <a:latin typeface="Comic Sans MS" pitchFamily="66" charset="0"/>
                          </a:rPr>
                          <a:t>(</a:t>
                        </a:r>
                        <a:r>
                          <a:rPr lang="en-US" sz="1600" b="1" dirty="0">
                            <a:latin typeface="Courier New" pitchFamily="49" charset="0"/>
                            <a:cs typeface="Courier New" pitchFamily="49" charset="0"/>
                          </a:rPr>
                          <a:t>j </a:t>
                        </a:r>
                        <a:r>
                          <a:rPr lang="en-US" sz="1600" dirty="0">
                            <a:latin typeface="Comic Sans MS" pitchFamily="66" charset="0"/>
                          </a:rPr>
                          <a:t>mod 2) = 0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370840"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600" b="1" dirty="0">
                            <a:latin typeface="Courier New" pitchFamily="49" charset="0"/>
                            <a:cs typeface="Courier New" pitchFamily="49" charset="0"/>
                          </a:rPr>
                          <a:t>B[j+1][0]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endParaRPr lang="en-US" sz="1600" dirty="0">
                          <a:latin typeface="Comic Sans MS" pitchFamily="66" charset="0"/>
                        </a:endParaRPr>
                      </a:p>
                      <a:p>
                        <a:pPr algn="ctr"/>
                        <a:endParaRPr lang="en-US" sz="1600" dirty="0">
                          <a:latin typeface="Comic Sans MS" pitchFamily="66" charset="0"/>
                        </a:endParaRP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600" b="1" dirty="0" err="1">
                            <a:latin typeface="Courier New" pitchFamily="49" charset="0"/>
                            <a:cs typeface="Courier New" pitchFamily="49" charset="0"/>
                          </a:rPr>
                          <a:t>i</a:t>
                        </a:r>
                        <a:r>
                          <a:rPr lang="en-US" sz="1600" baseline="0" dirty="0">
                            <a:latin typeface="Comic Sans MS" pitchFamily="66" charset="0"/>
                          </a:rPr>
                          <a:t> = 0</a:t>
                        </a:r>
                        <a:endParaRPr lang="en-US" sz="1600" dirty="0">
                          <a:latin typeface="Comic Sans MS" pitchFamily="66" charset="0"/>
                        </a:endParaRP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</a:tbl>
            </a:graphicData>
          </a:graphic>
        </p:graphicFrame>
        <p:grpSp>
          <p:nvGrpSpPr>
            <p:cNvPr id="24" name="Group 23"/>
            <p:cNvGrpSpPr/>
            <p:nvPr/>
          </p:nvGrpSpPr>
          <p:grpSpPr>
            <a:xfrm>
              <a:off x="3581400" y="4572000"/>
              <a:ext cx="1905000" cy="1295400"/>
              <a:chOff x="3581400" y="4572000"/>
              <a:chExt cx="1905000" cy="1295400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3581400" y="4572000"/>
                <a:ext cx="34176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/>
                  <a:t>[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733800" y="4673025"/>
                <a:ext cx="30809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600" b="1" dirty="0">
                    <a:latin typeface="Courier New" pitchFamily="49" charset="0"/>
                    <a:cs typeface="Courier New" pitchFamily="49" charset="0"/>
                  </a:rPr>
                  <a:t>i</a:t>
                </a:r>
              </a:p>
              <a:p>
                <a:pPr algn="ctr"/>
                <a:r>
                  <a:rPr lang="en-US" sz="1600" b="1" dirty="0">
                    <a:latin typeface="Courier New" pitchFamily="49" charset="0"/>
                    <a:cs typeface="Courier New" pitchFamily="49" charset="0"/>
                  </a:rPr>
                  <a:t>j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849240" y="4572000"/>
                <a:ext cx="34176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/>
                  <a:t>]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499087" y="4673025"/>
                <a:ext cx="75212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latin typeface="Comic Sans MS" pitchFamily="66" charset="0"/>
                    <a:cs typeface="Courier New" pitchFamily="49" charset="0"/>
                  </a:rPr>
                  <a:t>none</a:t>
                </a:r>
              </a:p>
              <a:p>
                <a:pPr algn="ctr"/>
                <a:r>
                  <a:rPr lang="en-US" sz="1400" dirty="0">
                    <a:latin typeface="Comic Sans MS" pitchFamily="66" charset="0"/>
                    <a:cs typeface="Courier New" pitchFamily="49" charset="0"/>
                  </a:rPr>
                  <a:t>spatial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343400" y="4572000"/>
                <a:ext cx="34176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/>
                  <a:t>[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105400" y="4572000"/>
                <a:ext cx="34176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/>
                  <a:t>]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4114800" y="47360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itchFamily="66" charset="0"/>
                  </a:rPr>
                  <a:t>=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581400" y="5159514"/>
                <a:ext cx="34176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/>
                  <a:t>[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733800" y="5260539"/>
                <a:ext cx="30809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600" b="1" dirty="0">
                    <a:latin typeface="Courier New" pitchFamily="49" charset="0"/>
                    <a:cs typeface="Courier New" pitchFamily="49" charset="0"/>
                  </a:rPr>
                  <a:t>i</a:t>
                </a:r>
              </a:p>
              <a:p>
                <a:pPr algn="ctr"/>
                <a:r>
                  <a:rPr lang="en-US" sz="1600" b="1" dirty="0">
                    <a:latin typeface="Courier New" pitchFamily="49" charset="0"/>
                    <a:cs typeface="Courier New" pitchFamily="49" charset="0"/>
                  </a:rPr>
                  <a:t>j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849240" y="5159514"/>
                <a:ext cx="34176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/>
                  <a:t>]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406915" y="5260539"/>
                <a:ext cx="93647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latin typeface="Comic Sans MS" pitchFamily="66" charset="0"/>
                    <a:cs typeface="Courier New" pitchFamily="49" charset="0"/>
                  </a:rPr>
                  <a:t>temporal</a:t>
                </a:r>
              </a:p>
              <a:p>
                <a:pPr algn="ctr"/>
                <a:r>
                  <a:rPr lang="en-US" sz="1400" dirty="0">
                    <a:latin typeface="Comic Sans MS" pitchFamily="66" charset="0"/>
                    <a:cs typeface="Courier New" pitchFamily="49" charset="0"/>
                  </a:rPr>
                  <a:t>none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267200" y="5159514"/>
                <a:ext cx="34176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/>
                  <a:t>[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144640" y="5159514"/>
                <a:ext cx="34176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/>
                  <a:t>]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4114800" y="5323582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itchFamily="66" charset="0"/>
                  </a:rPr>
                  <a:t>=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08694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Compiler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>
                <a:solidFill>
                  <a:srgbClr val="0000FF"/>
                </a:solidFill>
              </a:rPr>
              <a:t>Analysis</a:t>
            </a:r>
            <a:r>
              <a:rPr lang="en-US" dirty="0"/>
              <a:t>: what to </a:t>
            </a:r>
            <a:r>
              <a:rPr lang="en-US" dirty="0" err="1"/>
              <a:t>prefetch</a:t>
            </a:r>
            <a:endParaRPr lang="en-US" dirty="0"/>
          </a:p>
          <a:p>
            <a:r>
              <a:rPr lang="en-US" dirty="0"/>
              <a:t>Locality Analysis</a:t>
            </a:r>
          </a:p>
          <a:p>
            <a:pPr lvl="1"/>
            <a:endParaRPr lang="en-US" dirty="0"/>
          </a:p>
          <a:p>
            <a:pPr>
              <a:buNone/>
            </a:pPr>
            <a:r>
              <a:rPr lang="en-US" u="sng" dirty="0">
                <a:solidFill>
                  <a:srgbClr val="0000FF"/>
                </a:solidFill>
              </a:rPr>
              <a:t>Scheduling</a:t>
            </a:r>
            <a:r>
              <a:rPr lang="en-US" dirty="0"/>
              <a:t>: when/how to issue </a:t>
            </a:r>
            <a:r>
              <a:rPr lang="en-US" dirty="0" err="1"/>
              <a:t>prefetches</a:t>
            </a:r>
            <a:endParaRPr lang="en-US" dirty="0"/>
          </a:p>
          <a:p>
            <a:r>
              <a:rPr lang="en-US" dirty="0">
                <a:solidFill>
                  <a:srgbClr val="FF3399"/>
                </a:solidFill>
              </a:rPr>
              <a:t>Loop Splitting</a:t>
            </a:r>
          </a:p>
          <a:p>
            <a:r>
              <a:rPr lang="en-US" dirty="0">
                <a:solidFill>
                  <a:srgbClr val="FF3399"/>
                </a:solidFill>
              </a:rPr>
              <a:t>Software Pipelining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6305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Splitting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Decompose loops</a:t>
            </a:r>
            <a:r>
              <a:rPr lang="en-US" dirty="0"/>
              <a:t> to </a:t>
            </a:r>
            <a:r>
              <a:rPr lang="en-US" dirty="0">
                <a:solidFill>
                  <a:srgbClr val="FF3399"/>
                </a:solidFill>
              </a:rPr>
              <a:t>isolate cache miss instances</a:t>
            </a:r>
          </a:p>
          <a:p>
            <a:pPr lvl="1"/>
            <a:r>
              <a:rPr lang="en-US" dirty="0"/>
              <a:t>cheaper than inserting IF statements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Apply transformations recursively for nested loops</a:t>
            </a:r>
          </a:p>
          <a:p>
            <a:pPr>
              <a:lnSpc>
                <a:spcPct val="150000"/>
              </a:lnSpc>
            </a:pPr>
            <a:r>
              <a:rPr lang="en-US" dirty="0"/>
              <a:t>Suppress transformations when loops become too large</a:t>
            </a:r>
          </a:p>
          <a:p>
            <a:pPr lvl="1"/>
            <a:r>
              <a:rPr lang="en-US" dirty="0"/>
              <a:t>avoid code explosion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18</a:t>
            </a:fld>
            <a:endParaRPr lang="en-US" dirty="0"/>
          </a:p>
        </p:txBody>
      </p:sp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9609350"/>
              </p:ext>
            </p:extLst>
          </p:nvPr>
        </p:nvGraphicFramePr>
        <p:xfrm>
          <a:off x="1066800" y="2399486"/>
          <a:ext cx="70104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3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Locality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Predicate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Loop Transformation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Temporal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sz="1600" baseline="0" dirty="0">
                          <a:latin typeface="Comic Sans MS" pitchFamily="66" charset="0"/>
                        </a:rPr>
                        <a:t> = 0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FF3399"/>
                          </a:solidFill>
                          <a:latin typeface="Comic Sans MS" pitchFamily="66" charset="0"/>
                          <a:cs typeface="Courier New" pitchFamily="49" charset="0"/>
                        </a:rPr>
                        <a:t>Peel</a:t>
                      </a:r>
                      <a:r>
                        <a:rPr lang="en-US" sz="1600" b="0" dirty="0">
                          <a:latin typeface="Comic Sans MS" pitchFamily="66" charset="0"/>
                          <a:cs typeface="Courier New" pitchFamily="49" charset="0"/>
                        </a:rPr>
                        <a:t> loop </a:t>
                      </a:r>
                      <a:r>
                        <a:rPr lang="en-US" sz="1600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Spatial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(</a:t>
                      </a:r>
                      <a:r>
                        <a:rPr lang="en-US" sz="1600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sz="1600" baseline="0" dirty="0">
                          <a:latin typeface="Comic Sans MS" pitchFamily="66" charset="0"/>
                        </a:rPr>
                        <a:t> mod l) = 0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3399"/>
                          </a:solidFill>
                          <a:latin typeface="Comic Sans MS" pitchFamily="66" charset="0"/>
                        </a:rPr>
                        <a:t>Unroll</a:t>
                      </a:r>
                      <a:r>
                        <a:rPr lang="en-US" sz="1600" dirty="0">
                          <a:latin typeface="Comic Sans MS" pitchFamily="66" charset="0"/>
                        </a:rPr>
                        <a:t> loop </a:t>
                      </a:r>
                      <a:r>
                        <a:rPr lang="en-US" sz="1600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sz="1600" dirty="0">
                          <a:latin typeface="Comic Sans MS" pitchFamily="66" charset="0"/>
                        </a:rPr>
                        <a:t> by 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8352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Pipelining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4343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dirty="0"/>
              <a:t>where </a:t>
            </a:r>
            <a:r>
              <a:rPr lang="en-US" sz="2800" i="1" dirty="0">
                <a:solidFill>
                  <a:srgbClr val="FF3399"/>
                </a:solidFill>
              </a:rPr>
              <a:t>l</a:t>
            </a:r>
            <a:r>
              <a:rPr lang="en-US" sz="2800" dirty="0"/>
              <a:t> = memory latency, </a:t>
            </a:r>
            <a:r>
              <a:rPr lang="en-US" sz="2800" i="1" dirty="0">
                <a:solidFill>
                  <a:srgbClr val="FF3399"/>
                </a:solidFill>
              </a:rPr>
              <a:t>s</a:t>
            </a:r>
            <a:r>
              <a:rPr lang="en-US" sz="2800" dirty="0"/>
              <a:t> = shortest path through loop body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19</a:t>
            </a:fld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3048000" y="1225430"/>
            <a:ext cx="2908168" cy="609600"/>
            <a:chOff x="2672843" y="1371600"/>
            <a:chExt cx="2908168" cy="609600"/>
          </a:xfrm>
        </p:grpSpPr>
        <p:sp>
          <p:nvSpPr>
            <p:cNvPr id="7" name="TextBox 6"/>
            <p:cNvSpPr txBox="1"/>
            <p:nvPr/>
          </p:nvSpPr>
          <p:spPr>
            <a:xfrm>
              <a:off x="2672843" y="1383268"/>
              <a:ext cx="29081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0000FF"/>
                  </a:solidFill>
                  <a:latin typeface="Comic Sans MS" pitchFamily="66" charset="0"/>
                </a:rPr>
                <a:t>Iterations Ahead</a:t>
              </a:r>
              <a:r>
                <a:rPr lang="en-US" dirty="0">
                  <a:latin typeface="Comic Sans MS" pitchFamily="66" charset="0"/>
                </a:rPr>
                <a:t> = </a:t>
              </a:r>
              <a:r>
                <a:rPr lang="en-US" sz="2800" dirty="0">
                  <a:latin typeface="Comic Sans MS" pitchFamily="66" charset="0"/>
                  <a:sym typeface="Symbol"/>
                </a:rPr>
                <a:t>  </a:t>
              </a:r>
              <a:endParaRPr lang="en-US" dirty="0">
                <a:latin typeface="Comic Sans MS" pitchFamily="66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010616" y="1371600"/>
              <a:ext cx="2471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>
                  <a:solidFill>
                    <a:srgbClr val="FF3399"/>
                  </a:solidFill>
                  <a:latin typeface="Comic Sans MS" pitchFamily="66" charset="0"/>
                </a:rPr>
                <a:t>l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960924" y="1611868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>
                  <a:solidFill>
                    <a:srgbClr val="FF3399"/>
                  </a:solidFill>
                  <a:latin typeface="Comic Sans MS" pitchFamily="66" charset="0"/>
                </a:rPr>
                <a:t>s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5029200" y="1676400"/>
              <a:ext cx="228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228600" y="3094046"/>
            <a:ext cx="3023585" cy="1288197"/>
            <a:chOff x="557815" y="2819400"/>
            <a:chExt cx="3023585" cy="1288197"/>
          </a:xfrm>
        </p:grpSpPr>
        <p:sp>
          <p:nvSpPr>
            <p:cNvPr id="14" name="TextBox 13"/>
            <p:cNvSpPr txBox="1"/>
            <p:nvPr/>
          </p:nvSpPr>
          <p:spPr>
            <a:xfrm>
              <a:off x="557815" y="3276600"/>
              <a:ext cx="302358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for (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0;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&lt;100;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++)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a[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] = 0;</a:t>
              </a:r>
            </a:p>
            <a:p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71916" y="2819400"/>
              <a:ext cx="15937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0000FF"/>
                  </a:solidFill>
                  <a:latin typeface="Comic Sans MS" pitchFamily="66" charset="0"/>
                </a:rPr>
                <a:t>Original Loop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505200" y="3015614"/>
            <a:ext cx="5181600" cy="3523298"/>
            <a:chOff x="3810000" y="2554069"/>
            <a:chExt cx="5181600" cy="3523298"/>
          </a:xfrm>
        </p:grpSpPr>
        <p:sp>
          <p:nvSpPr>
            <p:cNvPr id="15" name="TextBox 14"/>
            <p:cNvSpPr txBox="1"/>
            <p:nvPr/>
          </p:nvSpPr>
          <p:spPr>
            <a:xfrm>
              <a:off x="3810000" y="3276600"/>
              <a:ext cx="5181600" cy="2800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for (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0;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5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++)     </a:t>
              </a:r>
              <a:r>
                <a:rPr lang="en-US" sz="1600" i="1" dirty="0">
                  <a:solidFill>
                    <a:srgbClr val="0000FF"/>
                  </a:solidFill>
                  <a:latin typeface="Comic Sans MS" pitchFamily="66" charset="0"/>
                  <a:cs typeface="Courier New" pitchFamily="49" charset="0"/>
                </a:rPr>
                <a:t>/* Prolog */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</a:t>
              </a:r>
              <a:r>
                <a:rPr lang="en-US" sz="1600" b="1" dirty="0" err="1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prefetch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(&amp;a[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]);</a:t>
              </a:r>
            </a:p>
            <a:p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for (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0;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95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++) { </a:t>
              </a:r>
              <a:r>
                <a:rPr lang="en-US" sz="1600" i="1" dirty="0">
                  <a:solidFill>
                    <a:srgbClr val="0000FF"/>
                  </a:solidFill>
                  <a:latin typeface="Comic Sans MS" pitchFamily="66" charset="0"/>
                  <a:cs typeface="Courier New" pitchFamily="49" charset="0"/>
                </a:rPr>
                <a:t>/* Steady State*/</a:t>
              </a:r>
              <a:endPara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</a:t>
              </a:r>
              <a:r>
                <a:rPr lang="en-US" sz="1600" b="1" dirty="0" err="1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prefetch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(&amp;a[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i+5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]);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a[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] = 0;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for (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95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&lt;100;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++) </a:t>
              </a:r>
              <a:r>
                <a:rPr lang="en-US" sz="1600" i="1" dirty="0">
                  <a:solidFill>
                    <a:srgbClr val="0000FF"/>
                  </a:solidFill>
                  <a:latin typeface="Comic Sans MS" pitchFamily="66" charset="0"/>
                  <a:cs typeface="Courier New" pitchFamily="49" charset="0"/>
                </a:rPr>
                <a:t>/* Epilog */</a:t>
              </a:r>
              <a:endPara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a[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] = 0;</a:t>
              </a:r>
            </a:p>
            <a:p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038600" y="2554069"/>
              <a:ext cx="285206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0000FF"/>
                  </a:solidFill>
                  <a:latin typeface="Comic Sans MS" pitchFamily="66" charset="0"/>
                </a:rPr>
                <a:t>Software Pipelined Loop </a:t>
              </a:r>
            </a:p>
            <a:p>
              <a:pPr algn="ctr"/>
              <a:r>
                <a:rPr lang="en-US" dirty="0">
                  <a:latin typeface="Comic Sans MS" pitchFamily="66" charset="0"/>
                </a:rPr>
                <a:t>(</a:t>
              </a:r>
              <a:r>
                <a:rPr lang="en-US" dirty="0">
                  <a:solidFill>
                    <a:srgbClr val="FF3399"/>
                  </a:solidFill>
                  <a:latin typeface="Comic Sans MS" pitchFamily="66" charset="0"/>
                </a:rPr>
                <a:t>5</a:t>
              </a:r>
              <a:r>
                <a:rPr lang="en-US" dirty="0">
                  <a:latin typeface="Comic Sans MS" pitchFamily="66" charset="0"/>
                </a:rPr>
                <a:t> iterations ahead)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4373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Memory Latency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81600"/>
            <a:ext cx="8229600" cy="91440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ym typeface="Wingdings"/>
              </a:rPr>
              <a:t> processor speed &gt;&gt;  memory speed</a:t>
            </a:r>
          </a:p>
          <a:p>
            <a:r>
              <a:rPr lang="en-US" dirty="0">
                <a:sym typeface="Wingdings"/>
              </a:rPr>
              <a:t>caches are not a panacea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ECF93176-5618-4628-B51A-4DCFE1539A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5771862"/>
              </p:ext>
            </p:extLst>
          </p:nvPr>
        </p:nvGraphicFramePr>
        <p:xfrm>
          <a:off x="74706" y="1204631"/>
          <a:ext cx="8916894" cy="3748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86984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 uiExpand="1">
        <p:bldSub>
          <a:bldChart bld="series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Revisited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>
          <a:xfrm>
            <a:off x="609600" y="1676400"/>
            <a:ext cx="3429000" cy="685800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for</a:t>
            </a:r>
            <a:r>
              <a:rPr kumimoji="0" lang="en-US" sz="105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(</a:t>
            </a:r>
            <a:r>
              <a:rPr kumimoji="0" lang="en-US" sz="1050" b="1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</a:t>
            </a:r>
            <a:r>
              <a:rPr kumimoji="0" lang="en-US" sz="105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= 0;</a:t>
            </a:r>
            <a:r>
              <a:rPr kumimoji="0" lang="en-US" sz="105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</a:t>
            </a:r>
            <a:r>
              <a:rPr kumimoji="0" lang="en-US" sz="1050" b="1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</a:t>
            </a:r>
            <a:r>
              <a:rPr kumimoji="0" lang="en-US" sz="105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&lt; 3; </a:t>
            </a:r>
            <a:r>
              <a:rPr kumimoji="0" lang="en-US" sz="1050" b="1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</a:t>
            </a:r>
            <a:r>
              <a:rPr kumimoji="0" lang="en-US" sz="105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++)</a:t>
            </a: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  f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or</a:t>
            </a:r>
            <a:r>
              <a:rPr kumimoji="0" lang="en-US" sz="105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(j = 0; j &lt; 100; j++)</a:t>
            </a:r>
            <a:endParaRPr lang="en-US" sz="1050" b="1" dirty="0">
              <a:latin typeface="Courier New" pitchFamily="49" charset="0"/>
            </a:endParaRPr>
          </a:p>
          <a:p>
            <a:pPr marL="342900" marR="0" lvl="0" indent="-3429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kumimoji="0" lang="en-US" sz="105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A[</a:t>
            </a:r>
            <a:r>
              <a:rPr kumimoji="0" lang="en-US" sz="105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][j] = B[j][0] + B[j+1][0];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9200" y="1337846"/>
            <a:ext cx="14654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0000FF"/>
                </a:solidFill>
                <a:latin typeface="Comic Sans MS" pitchFamily="66" charset="0"/>
              </a:rPr>
              <a:t>Original Code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>
          <a:xfrm>
            <a:off x="4876800" y="1676400"/>
            <a:ext cx="3733800" cy="4800600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kumimoji="0" lang="en-US" sz="105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prefetch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(&amp;A[0][0]);</a:t>
            </a:r>
          </a:p>
          <a:p>
            <a:pPr marL="342900" marR="0" lvl="0" indent="-3429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for (j</a:t>
            </a:r>
            <a:r>
              <a:rPr kumimoji="0" lang="en-US" sz="105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0; j &lt; 6; j += 2) {</a:t>
            </a:r>
          </a:p>
          <a:p>
            <a:pPr marL="342900" marR="0" lvl="0" indent="-3429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solidFill>
                  <a:srgbClr val="00B050"/>
                </a:solidFill>
                <a:latin typeface="Courier New" pitchFamily="49" charset="0"/>
              </a:rPr>
              <a:t>  </a:t>
            </a:r>
            <a:r>
              <a:rPr lang="en-US" sz="1050" b="1" dirty="0" err="1">
                <a:solidFill>
                  <a:srgbClr val="00B050"/>
                </a:solidFill>
                <a:latin typeface="Courier New" pitchFamily="49" charset="0"/>
              </a:rPr>
              <a:t>prefetch</a:t>
            </a:r>
            <a:r>
              <a:rPr lang="en-US" sz="1050" b="1" dirty="0">
                <a:solidFill>
                  <a:srgbClr val="00B050"/>
                </a:solidFill>
                <a:latin typeface="Courier New" pitchFamily="49" charset="0"/>
              </a:rPr>
              <a:t>(&amp;B[j+1][0]);</a:t>
            </a:r>
          </a:p>
          <a:p>
            <a:pPr marL="342900" marR="0" lvl="0" indent="-3429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kumimoji="0" lang="en-US" sz="1050" b="1" i="0" u="none" strike="noStrike" kern="1200" cap="none" spc="0" normalizeH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</a:t>
            </a:r>
            <a:r>
              <a:rPr kumimoji="0" lang="en-US" sz="1050" b="1" i="0" u="none" strike="noStrike" kern="1200" cap="none" spc="0" normalizeH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prefetch</a:t>
            </a:r>
            <a:r>
              <a:rPr kumimoji="0" lang="en-US" sz="1050" b="1" i="0" u="none" strike="noStrike" kern="1200" cap="none" spc="0" normalizeH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(&amp;B[j+2][0]);</a:t>
            </a:r>
          </a:p>
          <a:p>
            <a:pPr marL="342900" marR="0" lvl="0" indent="-3429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solidFill>
                  <a:srgbClr val="0000FF"/>
                </a:solidFill>
                <a:latin typeface="Courier New" pitchFamily="49" charset="0"/>
              </a:rPr>
              <a:t>  </a:t>
            </a:r>
            <a:r>
              <a:rPr lang="en-US" sz="1050" b="1" dirty="0" err="1">
                <a:solidFill>
                  <a:srgbClr val="0000FF"/>
                </a:solidFill>
                <a:latin typeface="Courier New" pitchFamily="49" charset="0"/>
              </a:rPr>
              <a:t>prefetch</a:t>
            </a:r>
            <a:r>
              <a:rPr lang="en-US" sz="1050" b="1" dirty="0">
                <a:solidFill>
                  <a:srgbClr val="0000FF"/>
                </a:solidFill>
                <a:latin typeface="Courier New" pitchFamily="49" charset="0"/>
              </a:rPr>
              <a:t>(&amp;A[0][j+1]);</a:t>
            </a:r>
          </a:p>
          <a:p>
            <a:pPr marL="342900" marR="0" lvl="0" indent="-3429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for (j = 0; j &lt; 94; j += 2) {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solidFill>
                  <a:srgbClr val="00B050"/>
                </a:solidFill>
                <a:latin typeface="Courier New" pitchFamily="49" charset="0"/>
              </a:rPr>
              <a:t>  </a:t>
            </a:r>
            <a:r>
              <a:rPr lang="en-US" sz="1050" b="1" dirty="0" err="1">
                <a:solidFill>
                  <a:srgbClr val="00B050"/>
                </a:solidFill>
                <a:latin typeface="Courier New" pitchFamily="49" charset="0"/>
              </a:rPr>
              <a:t>prefetch</a:t>
            </a:r>
            <a:r>
              <a:rPr lang="en-US" sz="1050" b="1" dirty="0">
                <a:solidFill>
                  <a:srgbClr val="00B050"/>
                </a:solidFill>
                <a:latin typeface="Courier New" pitchFamily="49" charset="0"/>
              </a:rPr>
              <a:t>(&amp;B[j+7][0]);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solidFill>
                  <a:srgbClr val="00B050"/>
                </a:solidFill>
                <a:latin typeface="Courier New" pitchFamily="49" charset="0"/>
              </a:rPr>
              <a:t>  </a:t>
            </a:r>
            <a:r>
              <a:rPr lang="en-US" sz="1050" b="1" dirty="0" err="1">
                <a:solidFill>
                  <a:srgbClr val="00B050"/>
                </a:solidFill>
                <a:latin typeface="Courier New" pitchFamily="49" charset="0"/>
              </a:rPr>
              <a:t>prefetch</a:t>
            </a:r>
            <a:r>
              <a:rPr lang="en-US" sz="1050" b="1" dirty="0">
                <a:solidFill>
                  <a:srgbClr val="00B050"/>
                </a:solidFill>
                <a:latin typeface="Courier New" pitchFamily="49" charset="0"/>
              </a:rPr>
              <a:t>(&amp;B[j+8][0]);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solidFill>
                  <a:srgbClr val="0000FF"/>
                </a:solidFill>
                <a:latin typeface="Courier New" pitchFamily="49" charset="0"/>
              </a:rPr>
              <a:t>  </a:t>
            </a:r>
            <a:r>
              <a:rPr lang="en-US" sz="1050" b="1" dirty="0" err="1">
                <a:solidFill>
                  <a:srgbClr val="0000FF"/>
                </a:solidFill>
                <a:latin typeface="Courier New" pitchFamily="49" charset="0"/>
              </a:rPr>
              <a:t>prefetch</a:t>
            </a:r>
            <a:r>
              <a:rPr lang="en-US" sz="1050" b="1" dirty="0">
                <a:solidFill>
                  <a:srgbClr val="0000FF"/>
                </a:solidFill>
                <a:latin typeface="Courier New" pitchFamily="49" charset="0"/>
              </a:rPr>
              <a:t>(&amp;A[0][j+7]);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kumimoji="0" lang="en-US" sz="105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A[0][j] = B[j][0]+B[j+1][0];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  A[0][j+1] = B[j+1][0]+B[j+2][0];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}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for (j = 94; j &lt; 100; j += 2) {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kumimoji="0" lang="en-US" sz="105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050" b="1" dirty="0">
                <a:latin typeface="Courier New" pitchFamily="49" charset="0"/>
              </a:rPr>
              <a:t> A[0][j] = B[j][0]+B[j+1][0];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  A[0][j+1] = B[j+1][0]+B[j+2][0];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}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for (</a:t>
            </a:r>
            <a:r>
              <a:rPr lang="en-US" sz="1050" b="1" dirty="0" err="1">
                <a:latin typeface="Courier New" pitchFamily="49" charset="0"/>
              </a:rPr>
              <a:t>i</a:t>
            </a:r>
            <a:r>
              <a:rPr lang="en-US" sz="1050" b="1" dirty="0">
                <a:latin typeface="Courier New" pitchFamily="49" charset="0"/>
              </a:rPr>
              <a:t> = 1; </a:t>
            </a:r>
            <a:r>
              <a:rPr lang="en-US" sz="1050" b="1" dirty="0" err="1">
                <a:latin typeface="Courier New" pitchFamily="49" charset="0"/>
              </a:rPr>
              <a:t>i</a:t>
            </a:r>
            <a:r>
              <a:rPr lang="en-US" sz="1050" b="1" dirty="0">
                <a:latin typeface="Courier New" pitchFamily="49" charset="0"/>
              </a:rPr>
              <a:t> &lt; 3; </a:t>
            </a:r>
            <a:r>
              <a:rPr lang="en-US" sz="1050" b="1" dirty="0" err="1">
                <a:latin typeface="Courier New" pitchFamily="49" charset="0"/>
              </a:rPr>
              <a:t>i</a:t>
            </a:r>
            <a:r>
              <a:rPr lang="en-US" sz="1050" b="1" dirty="0">
                <a:latin typeface="Courier New" pitchFamily="49" charset="0"/>
              </a:rPr>
              <a:t>++) {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solidFill>
                  <a:srgbClr val="0000FF"/>
                </a:solidFill>
                <a:latin typeface="Courier New" pitchFamily="49" charset="0"/>
              </a:rPr>
              <a:t>  </a:t>
            </a:r>
            <a:r>
              <a:rPr lang="en-US" sz="1050" b="1" dirty="0" err="1">
                <a:solidFill>
                  <a:srgbClr val="0000FF"/>
                </a:solidFill>
                <a:latin typeface="Courier New" pitchFamily="49" charset="0"/>
              </a:rPr>
              <a:t>prefetch</a:t>
            </a:r>
            <a:r>
              <a:rPr lang="en-US" sz="1050" b="1" dirty="0">
                <a:solidFill>
                  <a:srgbClr val="0000FF"/>
                </a:solidFill>
                <a:latin typeface="Courier New" pitchFamily="49" charset="0"/>
              </a:rPr>
              <a:t>(&amp;A[</a:t>
            </a:r>
            <a:r>
              <a:rPr lang="en-US" sz="1050" b="1" dirty="0" err="1">
                <a:solidFill>
                  <a:srgbClr val="0000FF"/>
                </a:solidFill>
                <a:latin typeface="Courier New" pitchFamily="49" charset="0"/>
              </a:rPr>
              <a:t>i</a:t>
            </a:r>
            <a:r>
              <a:rPr lang="en-US" sz="1050" b="1" dirty="0">
                <a:solidFill>
                  <a:srgbClr val="0000FF"/>
                </a:solidFill>
                <a:latin typeface="Courier New" pitchFamily="49" charset="0"/>
              </a:rPr>
              <a:t>][0]);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  for (j = 0; j &lt; 6; j += 2)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solidFill>
                  <a:srgbClr val="0000FF"/>
                </a:solidFill>
                <a:latin typeface="Courier New" pitchFamily="49" charset="0"/>
              </a:rPr>
              <a:t>    </a:t>
            </a:r>
            <a:r>
              <a:rPr lang="en-US" sz="1050" b="1" dirty="0" err="1">
                <a:solidFill>
                  <a:srgbClr val="0000FF"/>
                </a:solidFill>
                <a:latin typeface="Courier New" pitchFamily="49" charset="0"/>
              </a:rPr>
              <a:t>prefetch</a:t>
            </a:r>
            <a:r>
              <a:rPr lang="en-US" sz="1050" b="1" dirty="0">
                <a:solidFill>
                  <a:srgbClr val="0000FF"/>
                </a:solidFill>
                <a:latin typeface="Courier New" pitchFamily="49" charset="0"/>
              </a:rPr>
              <a:t>(&amp;A[</a:t>
            </a:r>
            <a:r>
              <a:rPr lang="en-US" sz="1050" b="1" dirty="0" err="1">
                <a:solidFill>
                  <a:srgbClr val="0000FF"/>
                </a:solidFill>
                <a:latin typeface="Courier New" pitchFamily="49" charset="0"/>
              </a:rPr>
              <a:t>i</a:t>
            </a:r>
            <a:r>
              <a:rPr lang="en-US" sz="1050" b="1" dirty="0">
                <a:solidFill>
                  <a:srgbClr val="0000FF"/>
                </a:solidFill>
                <a:latin typeface="Courier New" pitchFamily="49" charset="0"/>
              </a:rPr>
              <a:t>][j+1]);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  for (j = 0; j &lt; 94; j += 2) {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solidFill>
                  <a:srgbClr val="0000FF"/>
                </a:solidFill>
                <a:latin typeface="Courier New" pitchFamily="49" charset="0"/>
              </a:rPr>
              <a:t>    </a:t>
            </a:r>
            <a:r>
              <a:rPr lang="en-US" sz="1050" b="1" dirty="0" err="1">
                <a:solidFill>
                  <a:srgbClr val="0000FF"/>
                </a:solidFill>
                <a:latin typeface="Courier New" pitchFamily="49" charset="0"/>
              </a:rPr>
              <a:t>prefetch</a:t>
            </a:r>
            <a:r>
              <a:rPr lang="en-US" sz="1050" b="1" dirty="0">
                <a:solidFill>
                  <a:srgbClr val="0000FF"/>
                </a:solidFill>
                <a:latin typeface="Courier New" pitchFamily="49" charset="0"/>
              </a:rPr>
              <a:t>(&amp;A[</a:t>
            </a:r>
            <a:r>
              <a:rPr lang="en-US" sz="1050" b="1" dirty="0" err="1">
                <a:solidFill>
                  <a:srgbClr val="0000FF"/>
                </a:solidFill>
                <a:latin typeface="Courier New" pitchFamily="49" charset="0"/>
              </a:rPr>
              <a:t>i</a:t>
            </a:r>
            <a:r>
              <a:rPr lang="en-US" sz="1050" b="1" dirty="0">
                <a:solidFill>
                  <a:srgbClr val="0000FF"/>
                </a:solidFill>
                <a:latin typeface="Courier New" pitchFamily="49" charset="0"/>
              </a:rPr>
              <a:t>][j+7]);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    A[</a:t>
            </a:r>
            <a:r>
              <a:rPr lang="en-US" sz="1050" b="1" dirty="0" err="1">
                <a:latin typeface="Courier New" pitchFamily="49" charset="0"/>
              </a:rPr>
              <a:t>i</a:t>
            </a:r>
            <a:r>
              <a:rPr lang="en-US" sz="1050" b="1" dirty="0">
                <a:latin typeface="Courier New" pitchFamily="49" charset="0"/>
              </a:rPr>
              <a:t>][j] = B[j][0] + B[j+1][0];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    A[</a:t>
            </a:r>
            <a:r>
              <a:rPr lang="en-US" sz="1050" b="1" dirty="0" err="1">
                <a:latin typeface="Courier New" pitchFamily="49" charset="0"/>
              </a:rPr>
              <a:t>i</a:t>
            </a:r>
            <a:r>
              <a:rPr lang="en-US" sz="1050" b="1" dirty="0">
                <a:latin typeface="Courier New" pitchFamily="49" charset="0"/>
              </a:rPr>
              <a:t>][j+1] = B[j+1][0] + B[j+2][0];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  }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  for (j = 94; j &lt; 100; j += 2) {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    A[</a:t>
            </a:r>
            <a:r>
              <a:rPr lang="en-US" sz="1050" b="1" dirty="0" err="1">
                <a:latin typeface="Courier New" pitchFamily="49" charset="0"/>
              </a:rPr>
              <a:t>i</a:t>
            </a:r>
            <a:r>
              <a:rPr lang="en-US" sz="1050" b="1" dirty="0">
                <a:latin typeface="Courier New" pitchFamily="49" charset="0"/>
              </a:rPr>
              <a:t>][j] = B[j][0] + B[j+1][0];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    A[</a:t>
            </a:r>
            <a:r>
              <a:rPr lang="en-US" sz="1050" b="1" dirty="0" err="1">
                <a:latin typeface="Courier New" pitchFamily="49" charset="0"/>
              </a:rPr>
              <a:t>i</a:t>
            </a:r>
            <a:r>
              <a:rPr lang="en-US" sz="1050" b="1" dirty="0">
                <a:latin typeface="Courier New" pitchFamily="49" charset="0"/>
              </a:rPr>
              <a:t>][j+1] = B[j+1][0] + B[j+2][0];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  }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76800" y="1371600"/>
            <a:ext cx="2313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0000FF"/>
                </a:solidFill>
                <a:latin typeface="Comic Sans MS" pitchFamily="66" charset="0"/>
              </a:rPr>
              <a:t>Code with </a:t>
            </a:r>
            <a:r>
              <a:rPr lang="en-US" sz="1600" dirty="0" err="1">
                <a:solidFill>
                  <a:srgbClr val="0000FF"/>
                </a:solidFill>
                <a:latin typeface="Comic Sans MS" pitchFamily="66" charset="0"/>
              </a:rPr>
              <a:t>Prefetching</a:t>
            </a:r>
            <a:endParaRPr lang="en-US" sz="16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grpSp>
        <p:nvGrpSpPr>
          <p:cNvPr id="13" name="Group 80"/>
          <p:cNvGrpSpPr>
            <a:grpSpLocks/>
          </p:cNvGrpSpPr>
          <p:nvPr/>
        </p:nvGrpSpPr>
        <p:grpSpPr bwMode="auto">
          <a:xfrm>
            <a:off x="533400" y="3600450"/>
            <a:ext cx="2667000" cy="1276350"/>
            <a:chOff x="3024" y="2720"/>
            <a:chExt cx="1680" cy="804"/>
          </a:xfrm>
        </p:grpSpPr>
        <p:sp>
          <p:nvSpPr>
            <p:cNvPr id="15" name="Line 12"/>
            <p:cNvSpPr>
              <a:spLocks noChangeShapeType="1"/>
            </p:cNvSpPr>
            <p:nvPr/>
          </p:nvSpPr>
          <p:spPr bwMode="auto">
            <a:xfrm flipH="1" flipV="1">
              <a:off x="3285" y="2720"/>
              <a:ext cx="4" cy="523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 flipV="1">
              <a:off x="3289" y="3243"/>
              <a:ext cx="1415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3024" y="2736"/>
              <a:ext cx="169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 dirty="0" err="1">
                  <a:latin typeface="Courier New" pitchFamily="49" charset="0"/>
                </a:rPr>
                <a:t>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4483" y="3331"/>
              <a:ext cx="169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 dirty="0">
                  <a:latin typeface="Courier New" pitchFamily="49" charset="0"/>
                </a:rPr>
                <a:t>j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9" name="Oval 16"/>
            <p:cNvSpPr>
              <a:spLocks noChangeArrowheads="1"/>
            </p:cNvSpPr>
            <p:nvPr/>
          </p:nvSpPr>
          <p:spPr bwMode="auto">
            <a:xfrm>
              <a:off x="3245" y="3197"/>
              <a:ext cx="86" cy="86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17"/>
            <p:cNvSpPr>
              <a:spLocks noChangeArrowheads="1"/>
            </p:cNvSpPr>
            <p:nvPr/>
          </p:nvSpPr>
          <p:spPr bwMode="auto">
            <a:xfrm>
              <a:off x="3415" y="3197"/>
              <a:ext cx="86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Oval 18"/>
            <p:cNvSpPr>
              <a:spLocks noChangeArrowheads="1"/>
            </p:cNvSpPr>
            <p:nvPr/>
          </p:nvSpPr>
          <p:spPr bwMode="auto">
            <a:xfrm>
              <a:off x="3586" y="3197"/>
              <a:ext cx="85" cy="86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Oval 19"/>
            <p:cNvSpPr>
              <a:spLocks noChangeArrowheads="1"/>
            </p:cNvSpPr>
            <p:nvPr/>
          </p:nvSpPr>
          <p:spPr bwMode="auto">
            <a:xfrm>
              <a:off x="3756" y="3197"/>
              <a:ext cx="86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20"/>
            <p:cNvSpPr>
              <a:spLocks noChangeArrowheads="1"/>
            </p:cNvSpPr>
            <p:nvPr/>
          </p:nvSpPr>
          <p:spPr bwMode="auto">
            <a:xfrm>
              <a:off x="3927" y="3197"/>
              <a:ext cx="85" cy="86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Oval 21"/>
            <p:cNvSpPr>
              <a:spLocks noChangeArrowheads="1"/>
            </p:cNvSpPr>
            <p:nvPr/>
          </p:nvSpPr>
          <p:spPr bwMode="auto">
            <a:xfrm>
              <a:off x="4098" y="3197"/>
              <a:ext cx="84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Oval 22"/>
            <p:cNvSpPr>
              <a:spLocks noChangeArrowheads="1"/>
            </p:cNvSpPr>
            <p:nvPr/>
          </p:nvSpPr>
          <p:spPr bwMode="auto">
            <a:xfrm>
              <a:off x="4268" y="3197"/>
              <a:ext cx="85" cy="86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3"/>
            <p:cNvSpPr>
              <a:spLocks noChangeArrowheads="1"/>
            </p:cNvSpPr>
            <p:nvPr/>
          </p:nvSpPr>
          <p:spPr bwMode="auto">
            <a:xfrm>
              <a:off x="4438" y="3197"/>
              <a:ext cx="85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Oval 24"/>
            <p:cNvSpPr>
              <a:spLocks noChangeArrowheads="1"/>
            </p:cNvSpPr>
            <p:nvPr/>
          </p:nvSpPr>
          <p:spPr bwMode="auto">
            <a:xfrm>
              <a:off x="3245" y="3027"/>
              <a:ext cx="86" cy="86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Oval 25"/>
            <p:cNvSpPr>
              <a:spLocks noChangeArrowheads="1"/>
            </p:cNvSpPr>
            <p:nvPr/>
          </p:nvSpPr>
          <p:spPr bwMode="auto">
            <a:xfrm>
              <a:off x="3415" y="3027"/>
              <a:ext cx="86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Oval 26"/>
            <p:cNvSpPr>
              <a:spLocks noChangeArrowheads="1"/>
            </p:cNvSpPr>
            <p:nvPr/>
          </p:nvSpPr>
          <p:spPr bwMode="auto">
            <a:xfrm>
              <a:off x="3586" y="3027"/>
              <a:ext cx="85" cy="86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Oval 27"/>
            <p:cNvSpPr>
              <a:spLocks noChangeArrowheads="1"/>
            </p:cNvSpPr>
            <p:nvPr/>
          </p:nvSpPr>
          <p:spPr bwMode="auto">
            <a:xfrm>
              <a:off x="3756" y="3027"/>
              <a:ext cx="86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Oval 28"/>
            <p:cNvSpPr>
              <a:spLocks noChangeArrowheads="1"/>
            </p:cNvSpPr>
            <p:nvPr/>
          </p:nvSpPr>
          <p:spPr bwMode="auto">
            <a:xfrm>
              <a:off x="3927" y="3027"/>
              <a:ext cx="85" cy="86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Oval 29"/>
            <p:cNvSpPr>
              <a:spLocks noChangeArrowheads="1"/>
            </p:cNvSpPr>
            <p:nvPr/>
          </p:nvSpPr>
          <p:spPr bwMode="auto">
            <a:xfrm>
              <a:off x="4098" y="3027"/>
              <a:ext cx="84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Oval 30"/>
            <p:cNvSpPr>
              <a:spLocks noChangeArrowheads="1"/>
            </p:cNvSpPr>
            <p:nvPr/>
          </p:nvSpPr>
          <p:spPr bwMode="auto">
            <a:xfrm>
              <a:off x="4268" y="3027"/>
              <a:ext cx="85" cy="86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Oval 31"/>
            <p:cNvSpPr>
              <a:spLocks noChangeArrowheads="1"/>
            </p:cNvSpPr>
            <p:nvPr/>
          </p:nvSpPr>
          <p:spPr bwMode="auto">
            <a:xfrm>
              <a:off x="4438" y="3027"/>
              <a:ext cx="85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Oval 32"/>
            <p:cNvSpPr>
              <a:spLocks noChangeArrowheads="1"/>
            </p:cNvSpPr>
            <p:nvPr/>
          </p:nvSpPr>
          <p:spPr bwMode="auto">
            <a:xfrm>
              <a:off x="3245" y="2857"/>
              <a:ext cx="86" cy="85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Oval 33"/>
            <p:cNvSpPr>
              <a:spLocks noChangeArrowheads="1"/>
            </p:cNvSpPr>
            <p:nvPr/>
          </p:nvSpPr>
          <p:spPr bwMode="auto">
            <a:xfrm>
              <a:off x="3415" y="2857"/>
              <a:ext cx="86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Oval 34"/>
            <p:cNvSpPr>
              <a:spLocks noChangeArrowheads="1"/>
            </p:cNvSpPr>
            <p:nvPr/>
          </p:nvSpPr>
          <p:spPr bwMode="auto">
            <a:xfrm>
              <a:off x="3586" y="2857"/>
              <a:ext cx="85" cy="85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Oval 35"/>
            <p:cNvSpPr>
              <a:spLocks noChangeArrowheads="1"/>
            </p:cNvSpPr>
            <p:nvPr/>
          </p:nvSpPr>
          <p:spPr bwMode="auto">
            <a:xfrm>
              <a:off x="3756" y="2857"/>
              <a:ext cx="86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Oval 36"/>
            <p:cNvSpPr>
              <a:spLocks noChangeArrowheads="1"/>
            </p:cNvSpPr>
            <p:nvPr/>
          </p:nvSpPr>
          <p:spPr bwMode="auto">
            <a:xfrm>
              <a:off x="3927" y="2857"/>
              <a:ext cx="85" cy="85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Oval 37"/>
            <p:cNvSpPr>
              <a:spLocks noChangeArrowheads="1"/>
            </p:cNvSpPr>
            <p:nvPr/>
          </p:nvSpPr>
          <p:spPr bwMode="auto">
            <a:xfrm>
              <a:off x="4098" y="2857"/>
              <a:ext cx="84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Oval 38"/>
            <p:cNvSpPr>
              <a:spLocks noChangeArrowheads="1"/>
            </p:cNvSpPr>
            <p:nvPr/>
          </p:nvSpPr>
          <p:spPr bwMode="auto">
            <a:xfrm>
              <a:off x="4268" y="2857"/>
              <a:ext cx="85" cy="85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Oval 39"/>
            <p:cNvSpPr>
              <a:spLocks noChangeArrowheads="1"/>
            </p:cNvSpPr>
            <p:nvPr/>
          </p:nvSpPr>
          <p:spPr bwMode="auto">
            <a:xfrm>
              <a:off x="4438" y="2857"/>
              <a:ext cx="85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" name="Text Box 81"/>
          <p:cNvSpPr txBox="1">
            <a:spLocks noChangeArrowheads="1"/>
          </p:cNvSpPr>
          <p:nvPr/>
        </p:nvSpPr>
        <p:spPr bwMode="auto">
          <a:xfrm>
            <a:off x="1298575" y="3309937"/>
            <a:ext cx="1139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b="1" dirty="0">
                <a:latin typeface="Courier New" pitchFamily="49" charset="0"/>
              </a:rPr>
              <a:t>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][j]</a:t>
            </a:r>
          </a:p>
        </p:txBody>
      </p:sp>
      <p:grpSp>
        <p:nvGrpSpPr>
          <p:cNvPr id="44" name="Group 145"/>
          <p:cNvGrpSpPr>
            <a:grpSpLocks/>
          </p:cNvGrpSpPr>
          <p:nvPr/>
        </p:nvGrpSpPr>
        <p:grpSpPr bwMode="auto">
          <a:xfrm>
            <a:off x="533400" y="5186362"/>
            <a:ext cx="2667001" cy="1276351"/>
            <a:chOff x="2064" y="2304"/>
            <a:chExt cx="1680" cy="804"/>
          </a:xfrm>
        </p:grpSpPr>
        <p:sp>
          <p:nvSpPr>
            <p:cNvPr id="47" name="Line 85"/>
            <p:cNvSpPr>
              <a:spLocks noChangeShapeType="1"/>
            </p:cNvSpPr>
            <p:nvPr/>
          </p:nvSpPr>
          <p:spPr bwMode="auto">
            <a:xfrm flipH="1" flipV="1">
              <a:off x="2325" y="2304"/>
              <a:ext cx="4" cy="523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Line 86"/>
            <p:cNvSpPr>
              <a:spLocks noChangeShapeType="1"/>
            </p:cNvSpPr>
            <p:nvPr/>
          </p:nvSpPr>
          <p:spPr bwMode="auto">
            <a:xfrm flipV="1">
              <a:off x="2329" y="2827"/>
              <a:ext cx="1415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Text Box 87"/>
            <p:cNvSpPr txBox="1">
              <a:spLocks noChangeArrowheads="1"/>
            </p:cNvSpPr>
            <p:nvPr/>
          </p:nvSpPr>
          <p:spPr bwMode="auto">
            <a:xfrm>
              <a:off x="2064" y="2320"/>
              <a:ext cx="169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 dirty="0" err="1">
                  <a:latin typeface="Courier New" pitchFamily="49" charset="0"/>
                </a:rPr>
                <a:t>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50" name="Text Box 88"/>
            <p:cNvSpPr txBox="1">
              <a:spLocks noChangeArrowheads="1"/>
            </p:cNvSpPr>
            <p:nvPr/>
          </p:nvSpPr>
          <p:spPr bwMode="auto">
            <a:xfrm>
              <a:off x="3523" y="2915"/>
              <a:ext cx="169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 dirty="0">
                  <a:latin typeface="Courier New" pitchFamily="49" charset="0"/>
                </a:rPr>
                <a:t>j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51" name="Oval 89"/>
            <p:cNvSpPr>
              <a:spLocks noChangeArrowheads="1"/>
            </p:cNvSpPr>
            <p:nvPr/>
          </p:nvSpPr>
          <p:spPr bwMode="auto">
            <a:xfrm>
              <a:off x="2285" y="2781"/>
              <a:ext cx="86" cy="86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Oval 90"/>
            <p:cNvSpPr>
              <a:spLocks noChangeArrowheads="1"/>
            </p:cNvSpPr>
            <p:nvPr/>
          </p:nvSpPr>
          <p:spPr bwMode="auto">
            <a:xfrm>
              <a:off x="2455" y="2781"/>
              <a:ext cx="86" cy="86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Oval 91"/>
            <p:cNvSpPr>
              <a:spLocks noChangeArrowheads="1"/>
            </p:cNvSpPr>
            <p:nvPr/>
          </p:nvSpPr>
          <p:spPr bwMode="auto">
            <a:xfrm>
              <a:off x="2626" y="2781"/>
              <a:ext cx="85" cy="86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Oval 92"/>
            <p:cNvSpPr>
              <a:spLocks noChangeArrowheads="1"/>
            </p:cNvSpPr>
            <p:nvPr/>
          </p:nvSpPr>
          <p:spPr bwMode="auto">
            <a:xfrm>
              <a:off x="2796" y="2781"/>
              <a:ext cx="86" cy="86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93"/>
            <p:cNvSpPr>
              <a:spLocks noChangeArrowheads="1"/>
            </p:cNvSpPr>
            <p:nvPr/>
          </p:nvSpPr>
          <p:spPr bwMode="auto">
            <a:xfrm>
              <a:off x="2967" y="2781"/>
              <a:ext cx="85" cy="86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Oval 94"/>
            <p:cNvSpPr>
              <a:spLocks noChangeArrowheads="1"/>
            </p:cNvSpPr>
            <p:nvPr/>
          </p:nvSpPr>
          <p:spPr bwMode="auto">
            <a:xfrm>
              <a:off x="3138" y="2781"/>
              <a:ext cx="84" cy="86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Oval 95"/>
            <p:cNvSpPr>
              <a:spLocks noChangeArrowheads="1"/>
            </p:cNvSpPr>
            <p:nvPr/>
          </p:nvSpPr>
          <p:spPr bwMode="auto">
            <a:xfrm>
              <a:off x="3308" y="2781"/>
              <a:ext cx="85" cy="86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Oval 96"/>
            <p:cNvSpPr>
              <a:spLocks noChangeArrowheads="1"/>
            </p:cNvSpPr>
            <p:nvPr/>
          </p:nvSpPr>
          <p:spPr bwMode="auto">
            <a:xfrm>
              <a:off x="3478" y="2781"/>
              <a:ext cx="85" cy="86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Oval 97"/>
            <p:cNvSpPr>
              <a:spLocks noChangeArrowheads="1"/>
            </p:cNvSpPr>
            <p:nvPr/>
          </p:nvSpPr>
          <p:spPr bwMode="auto">
            <a:xfrm>
              <a:off x="2285" y="2611"/>
              <a:ext cx="86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Oval 98"/>
            <p:cNvSpPr>
              <a:spLocks noChangeArrowheads="1"/>
            </p:cNvSpPr>
            <p:nvPr/>
          </p:nvSpPr>
          <p:spPr bwMode="auto">
            <a:xfrm>
              <a:off x="2455" y="2611"/>
              <a:ext cx="86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Oval 99"/>
            <p:cNvSpPr>
              <a:spLocks noChangeArrowheads="1"/>
            </p:cNvSpPr>
            <p:nvPr/>
          </p:nvSpPr>
          <p:spPr bwMode="auto">
            <a:xfrm>
              <a:off x="2626" y="2611"/>
              <a:ext cx="85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Oval 100"/>
            <p:cNvSpPr>
              <a:spLocks noChangeArrowheads="1"/>
            </p:cNvSpPr>
            <p:nvPr/>
          </p:nvSpPr>
          <p:spPr bwMode="auto">
            <a:xfrm>
              <a:off x="2796" y="2611"/>
              <a:ext cx="86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Oval 101"/>
            <p:cNvSpPr>
              <a:spLocks noChangeArrowheads="1"/>
            </p:cNvSpPr>
            <p:nvPr/>
          </p:nvSpPr>
          <p:spPr bwMode="auto">
            <a:xfrm>
              <a:off x="2967" y="2611"/>
              <a:ext cx="85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Oval 102"/>
            <p:cNvSpPr>
              <a:spLocks noChangeArrowheads="1"/>
            </p:cNvSpPr>
            <p:nvPr/>
          </p:nvSpPr>
          <p:spPr bwMode="auto">
            <a:xfrm>
              <a:off x="3138" y="2611"/>
              <a:ext cx="84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Oval 103"/>
            <p:cNvSpPr>
              <a:spLocks noChangeArrowheads="1"/>
            </p:cNvSpPr>
            <p:nvPr/>
          </p:nvSpPr>
          <p:spPr bwMode="auto">
            <a:xfrm>
              <a:off x="3308" y="2611"/>
              <a:ext cx="85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Oval 104"/>
            <p:cNvSpPr>
              <a:spLocks noChangeArrowheads="1"/>
            </p:cNvSpPr>
            <p:nvPr/>
          </p:nvSpPr>
          <p:spPr bwMode="auto">
            <a:xfrm>
              <a:off x="3478" y="2611"/>
              <a:ext cx="85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Oval 105"/>
            <p:cNvSpPr>
              <a:spLocks noChangeArrowheads="1"/>
            </p:cNvSpPr>
            <p:nvPr/>
          </p:nvSpPr>
          <p:spPr bwMode="auto">
            <a:xfrm>
              <a:off x="2285" y="2441"/>
              <a:ext cx="86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Oval 106"/>
            <p:cNvSpPr>
              <a:spLocks noChangeArrowheads="1"/>
            </p:cNvSpPr>
            <p:nvPr/>
          </p:nvSpPr>
          <p:spPr bwMode="auto">
            <a:xfrm>
              <a:off x="2455" y="2441"/>
              <a:ext cx="86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Oval 107"/>
            <p:cNvSpPr>
              <a:spLocks noChangeArrowheads="1"/>
            </p:cNvSpPr>
            <p:nvPr/>
          </p:nvSpPr>
          <p:spPr bwMode="auto">
            <a:xfrm>
              <a:off x="2626" y="2441"/>
              <a:ext cx="85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Oval 108"/>
            <p:cNvSpPr>
              <a:spLocks noChangeArrowheads="1"/>
            </p:cNvSpPr>
            <p:nvPr/>
          </p:nvSpPr>
          <p:spPr bwMode="auto">
            <a:xfrm>
              <a:off x="2796" y="2441"/>
              <a:ext cx="86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Oval 109"/>
            <p:cNvSpPr>
              <a:spLocks noChangeArrowheads="1"/>
            </p:cNvSpPr>
            <p:nvPr/>
          </p:nvSpPr>
          <p:spPr bwMode="auto">
            <a:xfrm>
              <a:off x="2967" y="2441"/>
              <a:ext cx="85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Oval 110"/>
            <p:cNvSpPr>
              <a:spLocks noChangeArrowheads="1"/>
            </p:cNvSpPr>
            <p:nvPr/>
          </p:nvSpPr>
          <p:spPr bwMode="auto">
            <a:xfrm>
              <a:off x="3138" y="2441"/>
              <a:ext cx="84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Oval 111"/>
            <p:cNvSpPr>
              <a:spLocks noChangeArrowheads="1"/>
            </p:cNvSpPr>
            <p:nvPr/>
          </p:nvSpPr>
          <p:spPr bwMode="auto">
            <a:xfrm>
              <a:off x="3308" y="2441"/>
              <a:ext cx="85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Oval 112"/>
            <p:cNvSpPr>
              <a:spLocks noChangeArrowheads="1"/>
            </p:cNvSpPr>
            <p:nvPr/>
          </p:nvSpPr>
          <p:spPr bwMode="auto">
            <a:xfrm>
              <a:off x="3478" y="2441"/>
              <a:ext cx="85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" name="Text Box 113"/>
          <p:cNvSpPr txBox="1">
            <a:spLocks noChangeArrowheads="1"/>
          </p:cNvSpPr>
          <p:nvPr/>
        </p:nvSpPr>
        <p:spPr bwMode="auto">
          <a:xfrm>
            <a:off x="1177925" y="4876800"/>
            <a:ext cx="1412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b="1" dirty="0">
                <a:latin typeface="Courier New" pitchFamily="49" charset="0"/>
              </a:rPr>
              <a:t>B[j+1][0]</a:t>
            </a:r>
          </a:p>
        </p:txBody>
      </p:sp>
      <p:sp>
        <p:nvSpPr>
          <p:cNvPr id="75" name="Oval 39"/>
          <p:cNvSpPr>
            <a:spLocks noChangeArrowheads="1"/>
          </p:cNvSpPr>
          <p:nvPr/>
        </p:nvSpPr>
        <p:spPr bwMode="auto">
          <a:xfrm>
            <a:off x="1277938" y="2608262"/>
            <a:ext cx="134938" cy="1349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TextBox 75"/>
          <p:cNvSpPr txBox="1"/>
          <p:nvPr/>
        </p:nvSpPr>
        <p:spPr>
          <a:xfrm>
            <a:off x="1527115" y="2514600"/>
            <a:ext cx="11224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itchFamily="66" charset="0"/>
              </a:rPr>
              <a:t>Cache Hit</a:t>
            </a:r>
          </a:p>
        </p:txBody>
      </p:sp>
      <p:sp>
        <p:nvSpPr>
          <p:cNvPr id="77" name="Oval 39"/>
          <p:cNvSpPr>
            <a:spLocks noChangeArrowheads="1"/>
          </p:cNvSpPr>
          <p:nvPr/>
        </p:nvSpPr>
        <p:spPr bwMode="auto">
          <a:xfrm>
            <a:off x="1371600" y="2895600"/>
            <a:ext cx="134938" cy="134938"/>
          </a:xfrm>
          <a:prstGeom prst="ellipse">
            <a:avLst/>
          </a:prstGeom>
          <a:solidFill>
            <a:srgbClr val="00B05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1506538" y="2785646"/>
            <a:ext cx="12490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itchFamily="66" charset="0"/>
              </a:rPr>
              <a:t>Cache Miss</a:t>
            </a:r>
          </a:p>
        </p:txBody>
      </p:sp>
      <p:sp>
        <p:nvSpPr>
          <p:cNvPr id="79" name="Oval 39"/>
          <p:cNvSpPr>
            <a:spLocks noChangeArrowheads="1"/>
          </p:cNvSpPr>
          <p:nvPr/>
        </p:nvSpPr>
        <p:spPr bwMode="auto">
          <a:xfrm>
            <a:off x="1143000" y="2895600"/>
            <a:ext cx="134938" cy="134938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4" name="Group 83"/>
          <p:cNvGrpSpPr/>
          <p:nvPr/>
        </p:nvGrpSpPr>
        <p:grpSpPr>
          <a:xfrm>
            <a:off x="3684244" y="1752600"/>
            <a:ext cx="1192556" cy="4419600"/>
            <a:chOff x="3684244" y="1447800"/>
            <a:chExt cx="1192556" cy="4419600"/>
          </a:xfrm>
        </p:grpSpPr>
        <p:sp>
          <p:nvSpPr>
            <p:cNvPr id="80" name="Left Brace 79"/>
            <p:cNvSpPr/>
            <p:nvPr/>
          </p:nvSpPr>
          <p:spPr>
            <a:xfrm>
              <a:off x="4343400" y="1447800"/>
              <a:ext cx="533400" cy="2362200"/>
            </a:xfrm>
            <a:prstGeom prst="leftBrace">
              <a:avLst>
                <a:gd name="adj1" fmla="val 8333"/>
                <a:gd name="adj2" fmla="val 50000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684244" y="2480846"/>
              <a:ext cx="6591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dirty="0">
                  <a:latin typeface="Comic Sans MS" pitchFamily="66" charset="0"/>
                </a:rPr>
                <a:t> = 0</a:t>
              </a:r>
            </a:p>
          </p:txBody>
        </p:sp>
        <p:sp>
          <p:nvSpPr>
            <p:cNvPr id="82" name="Left Brace 81"/>
            <p:cNvSpPr/>
            <p:nvPr/>
          </p:nvSpPr>
          <p:spPr>
            <a:xfrm>
              <a:off x="4343400" y="3886200"/>
              <a:ext cx="533400" cy="1981200"/>
            </a:xfrm>
            <a:prstGeom prst="leftBrace">
              <a:avLst>
                <a:gd name="adj1" fmla="val 8333"/>
                <a:gd name="adj2" fmla="val 50000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3697068" y="4724400"/>
              <a:ext cx="6335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dirty="0">
                  <a:latin typeface="Comic Sans MS" pitchFamily="66" charset="0"/>
                </a:rPr>
                <a:t> &gt; 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4900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Prefetching</a:t>
            </a:r>
            <a:r>
              <a:rPr lang="en-US" dirty="0"/>
              <a:t> Indirections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05201"/>
          </a:xfrm>
        </p:spPr>
        <p:txBody>
          <a:bodyPr/>
          <a:lstStyle/>
          <a:p>
            <a:pPr>
              <a:buNone/>
            </a:pPr>
            <a:r>
              <a:rPr lang="en-US" u="sng" dirty="0">
                <a:solidFill>
                  <a:srgbClr val="0000FF"/>
                </a:solidFill>
              </a:rPr>
              <a:t>Analysis</a:t>
            </a:r>
            <a:r>
              <a:rPr lang="en-US" dirty="0"/>
              <a:t>: what to </a:t>
            </a:r>
            <a:r>
              <a:rPr lang="en-US" dirty="0" err="1"/>
              <a:t>prefetch</a:t>
            </a:r>
            <a:endParaRPr lang="en-US" dirty="0"/>
          </a:p>
          <a:p>
            <a:pPr lvl="1"/>
            <a:r>
              <a:rPr lang="en-US" dirty="0"/>
              <a:t>both dense and </a:t>
            </a:r>
            <a:r>
              <a:rPr lang="en-US" dirty="0">
                <a:solidFill>
                  <a:srgbClr val="FF3399"/>
                </a:solidFill>
              </a:rPr>
              <a:t>indirect</a:t>
            </a:r>
            <a:r>
              <a:rPr lang="en-US" dirty="0"/>
              <a:t> references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difficult to predict whether indirections hit or miss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u="sng" dirty="0">
                <a:solidFill>
                  <a:srgbClr val="0000FF"/>
                </a:solidFill>
              </a:rPr>
              <a:t>Scheduling</a:t>
            </a:r>
            <a:r>
              <a:rPr lang="en-US" dirty="0"/>
              <a:t>: when/how to issue </a:t>
            </a:r>
            <a:r>
              <a:rPr lang="en-US" dirty="0" err="1"/>
              <a:t>prefetches</a:t>
            </a:r>
            <a:endParaRPr lang="en-US" dirty="0"/>
          </a:p>
          <a:p>
            <a:pPr lvl="1"/>
            <a:r>
              <a:rPr lang="en-US" dirty="0">
                <a:solidFill>
                  <a:srgbClr val="FF3399"/>
                </a:solidFill>
              </a:rPr>
              <a:t>modification of software pipelining algorithm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19400" y="1447800"/>
            <a:ext cx="33554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&lt;100;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sum += A[index[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]];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46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Software Pipelining for Indirections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22</a:t>
            </a:fld>
            <a:endParaRPr lang="en-US" dirty="0"/>
          </a:p>
        </p:txBody>
      </p:sp>
      <p:grpSp>
        <p:nvGrpSpPr>
          <p:cNvPr id="12" name="Group 18"/>
          <p:cNvGrpSpPr/>
          <p:nvPr/>
        </p:nvGrpSpPr>
        <p:grpSpPr>
          <a:xfrm>
            <a:off x="557815" y="1757839"/>
            <a:ext cx="2654894" cy="1195864"/>
            <a:chOff x="557815" y="2819400"/>
            <a:chExt cx="2654894" cy="1195864"/>
          </a:xfrm>
        </p:grpSpPr>
        <p:sp>
          <p:nvSpPr>
            <p:cNvPr id="14" name="TextBox 13"/>
            <p:cNvSpPr txBox="1"/>
            <p:nvPr/>
          </p:nvSpPr>
          <p:spPr>
            <a:xfrm>
              <a:off x="557815" y="3276600"/>
              <a:ext cx="2654894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for (</a:t>
              </a:r>
              <a:r>
                <a:rPr lang="en-US" sz="14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= 0; </a:t>
              </a:r>
              <a:r>
                <a:rPr lang="en-US" sz="14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&lt;100; </a:t>
              </a:r>
              <a:r>
                <a:rPr lang="en-US" sz="14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++)</a:t>
              </a:r>
            </a:p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  sum += A[index[</a:t>
              </a:r>
              <a:r>
                <a:rPr lang="en-US" sz="14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]];</a:t>
              </a:r>
            </a:p>
            <a:p>
              <a:endParaRPr lang="en-US" sz="14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71916" y="2819400"/>
              <a:ext cx="15937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0000FF"/>
                  </a:solidFill>
                  <a:latin typeface="Comic Sans MS" pitchFamily="66" charset="0"/>
                </a:rPr>
                <a:t>Original Loop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3810000" y="2215039"/>
            <a:ext cx="51816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++)     </a:t>
            </a:r>
            <a:r>
              <a:rPr lang="en-US" sz="1400" i="1" dirty="0">
                <a:solidFill>
                  <a:srgbClr val="0000FF"/>
                </a:solidFill>
                <a:latin typeface="Comic Sans MS" pitchFamily="66" charset="0"/>
                <a:cs typeface="Courier New" pitchFamily="49" charset="0"/>
              </a:rPr>
              <a:t>/* Prolog 1 */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 err="1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prefetch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(&amp;index[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++) {   </a:t>
            </a:r>
            <a:r>
              <a:rPr lang="en-US" sz="1400" i="1" dirty="0">
                <a:solidFill>
                  <a:srgbClr val="0000FF"/>
                </a:solidFill>
                <a:latin typeface="Comic Sans MS" pitchFamily="66" charset="0"/>
                <a:cs typeface="Courier New" pitchFamily="49" charset="0"/>
              </a:rPr>
              <a:t>/* Prolog 2 */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 err="1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prefetch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(&amp;index[</a:t>
            </a:r>
            <a:r>
              <a:rPr lang="en-US" sz="14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i+5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 err="1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prefetch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(&amp;A[index[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]]);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90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++) { </a:t>
            </a:r>
            <a:r>
              <a:rPr lang="en-US" sz="1400" i="1" dirty="0">
                <a:solidFill>
                  <a:srgbClr val="0000FF"/>
                </a:solidFill>
                <a:latin typeface="Comic Sans MS" pitchFamily="66" charset="0"/>
                <a:cs typeface="Courier New" pitchFamily="49" charset="0"/>
              </a:rPr>
              <a:t>/* Steady State*/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 err="1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prefetch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(&amp;index[</a:t>
            </a:r>
            <a:r>
              <a:rPr lang="en-US" sz="14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i+10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 err="1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prefetch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(&amp;A[index[</a:t>
            </a:r>
            <a:r>
              <a:rPr lang="en-US" sz="14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i+5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]]);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sum += A[index[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]];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90;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&lt;95;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++) { </a:t>
            </a:r>
            <a:r>
              <a:rPr lang="en-US" sz="1400" i="1" dirty="0">
                <a:solidFill>
                  <a:srgbClr val="0000FF"/>
                </a:solidFill>
                <a:latin typeface="Comic Sans MS" pitchFamily="66" charset="0"/>
                <a:cs typeface="Courier New" pitchFamily="49" charset="0"/>
              </a:rPr>
              <a:t>/* Epilog 1 */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 err="1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prefetch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(&amp;A[index[</a:t>
            </a:r>
            <a:r>
              <a:rPr lang="en-US" sz="14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i+5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]]);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sum += A[index[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]];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95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&lt;100;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++)  </a:t>
            </a:r>
            <a:r>
              <a:rPr lang="en-US" sz="1400" i="1" dirty="0">
                <a:solidFill>
                  <a:srgbClr val="0000FF"/>
                </a:solidFill>
                <a:latin typeface="Comic Sans MS" pitchFamily="66" charset="0"/>
                <a:cs typeface="Courier New" pitchFamily="49" charset="0"/>
              </a:rPr>
              <a:t>/* Epilog 2 */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sum += A[index[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]];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038600" y="1492508"/>
            <a:ext cx="2852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  <a:latin typeface="Comic Sans MS" pitchFamily="66" charset="0"/>
              </a:rPr>
              <a:t>Software Pipelined Loop </a:t>
            </a:r>
          </a:p>
          <a:p>
            <a:pPr algn="ctr"/>
            <a:r>
              <a:rPr lang="en-US" dirty="0">
                <a:latin typeface="Comic Sans MS" pitchFamily="66" charset="0"/>
              </a:rPr>
              <a:t>(</a:t>
            </a:r>
            <a:r>
              <a:rPr lang="en-US" dirty="0">
                <a:solidFill>
                  <a:srgbClr val="FF3399"/>
                </a:solidFill>
                <a:latin typeface="Comic Sans MS" pitchFamily="66" charset="0"/>
              </a:rPr>
              <a:t>5</a:t>
            </a:r>
            <a:r>
              <a:rPr lang="en-US" dirty="0">
                <a:latin typeface="Comic Sans MS" pitchFamily="66" charset="0"/>
              </a:rPr>
              <a:t> iterations ahead)</a:t>
            </a:r>
          </a:p>
        </p:txBody>
      </p:sp>
    </p:spTree>
    <p:extLst>
      <p:ext uri="{BB962C8B-B14F-4D97-AF65-F5344CB8AC3E}">
        <p14:creationId xmlns:p14="http://schemas.microsoft.com/office/powerpoint/2010/main" val="3214518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b="1" u="sng" dirty="0">
                <a:solidFill>
                  <a:srgbClr val="0000FF"/>
                </a:solidFill>
              </a:rPr>
              <a:t>Dense Matrix Code</a:t>
            </a:r>
            <a:r>
              <a:rPr lang="en-US" b="1" dirty="0">
                <a:solidFill>
                  <a:srgbClr val="0000FF"/>
                </a:solidFill>
              </a:rPr>
              <a:t>:</a:t>
            </a:r>
          </a:p>
          <a:p>
            <a:pPr lvl="1"/>
            <a:r>
              <a:rPr lang="en-US" dirty="0"/>
              <a:t>eliminated 50% to 90% of memory stall time</a:t>
            </a:r>
          </a:p>
          <a:p>
            <a:pPr lvl="1"/>
            <a:r>
              <a:rPr lang="en-US" dirty="0"/>
              <a:t>overheads remain low due to </a:t>
            </a:r>
            <a:r>
              <a:rPr lang="en-US" dirty="0" err="1"/>
              <a:t>prefetching</a:t>
            </a:r>
            <a:r>
              <a:rPr lang="en-US" dirty="0"/>
              <a:t> selectively</a:t>
            </a:r>
          </a:p>
          <a:p>
            <a:pPr lvl="1"/>
            <a:r>
              <a:rPr lang="en-US" dirty="0"/>
              <a:t>significant improvements in overall performance (6 over 45%)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b="1" u="sng" dirty="0">
                <a:solidFill>
                  <a:srgbClr val="0000FF"/>
                </a:solidFill>
              </a:rPr>
              <a:t>Indirections, Sparse Matrix Code</a:t>
            </a:r>
            <a:r>
              <a:rPr lang="en-US" b="1" dirty="0">
                <a:solidFill>
                  <a:srgbClr val="0000FF"/>
                </a:solidFill>
              </a:rPr>
              <a:t>:</a:t>
            </a:r>
          </a:p>
          <a:p>
            <a:pPr lvl="1"/>
            <a:r>
              <a:rPr lang="en-US" dirty="0"/>
              <a:t>expanded coverage to handle some important cases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6261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Prefetching</a:t>
            </a:r>
            <a:r>
              <a:rPr lang="en-US" dirty="0"/>
              <a:t> for Arrays: Concluding Remarks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Demonstrated that software </a:t>
            </a:r>
            <a:r>
              <a:rPr lang="en-US" dirty="0" err="1">
                <a:solidFill>
                  <a:srgbClr val="0000FF"/>
                </a:solidFill>
              </a:rPr>
              <a:t>prefetching</a:t>
            </a:r>
            <a:r>
              <a:rPr lang="en-US" dirty="0">
                <a:solidFill>
                  <a:srgbClr val="0000FF"/>
                </a:solidFill>
              </a:rPr>
              <a:t> is effective</a:t>
            </a:r>
          </a:p>
          <a:p>
            <a:pPr lvl="1"/>
            <a:r>
              <a:rPr lang="en-US" dirty="0"/>
              <a:t>selective </a:t>
            </a:r>
            <a:r>
              <a:rPr lang="en-US" dirty="0" err="1"/>
              <a:t>prefetching</a:t>
            </a:r>
            <a:r>
              <a:rPr lang="en-US" dirty="0"/>
              <a:t> to eliminate overhead</a:t>
            </a:r>
          </a:p>
          <a:p>
            <a:pPr lvl="1"/>
            <a:r>
              <a:rPr lang="en-US" dirty="0"/>
              <a:t>dense matrices and indirections / sparse matrices</a:t>
            </a:r>
          </a:p>
          <a:p>
            <a:pPr lvl="1"/>
            <a:r>
              <a:rPr lang="en-US" dirty="0" err="1"/>
              <a:t>uniprocessors</a:t>
            </a:r>
            <a:r>
              <a:rPr lang="en-US" dirty="0"/>
              <a:t> and multiprocessors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Hardware should focus on </a:t>
            </a:r>
            <a:r>
              <a:rPr lang="en-US" dirty="0">
                <a:solidFill>
                  <a:srgbClr val="FF3399"/>
                </a:solidFill>
              </a:rPr>
              <a:t>providing sufficient memory bandwidth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3988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3048000"/>
          </a:xfrm>
        </p:spPr>
        <p:txBody>
          <a:bodyPr/>
          <a:lstStyle/>
          <a:p>
            <a:r>
              <a:rPr lang="en-US" u="none" dirty="0"/>
              <a:t>Prefetching for Recursive Data Structures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2378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Data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linked lists, trees, graphs, ...</a:t>
            </a:r>
          </a:p>
          <a:p>
            <a:pPr>
              <a:lnSpc>
                <a:spcPct val="150000"/>
              </a:lnSpc>
            </a:pPr>
            <a:r>
              <a:rPr lang="en-US" dirty="0"/>
              <a:t>A common method of building large data structures</a:t>
            </a:r>
          </a:p>
          <a:p>
            <a:pPr lvl="1"/>
            <a:r>
              <a:rPr lang="en-US" dirty="0"/>
              <a:t>especially in non-numeric programs</a:t>
            </a:r>
          </a:p>
          <a:p>
            <a:pPr>
              <a:lnSpc>
                <a:spcPct val="150000"/>
              </a:lnSpc>
            </a:pPr>
            <a:r>
              <a:rPr lang="en-US" dirty="0"/>
              <a:t>Cache miss behavior is a concern because:</a:t>
            </a:r>
          </a:p>
          <a:p>
            <a:pPr lvl="1"/>
            <a:r>
              <a:rPr lang="en-US" dirty="0"/>
              <a:t>large data set with respect to the cache size</a:t>
            </a:r>
          </a:p>
          <a:p>
            <a:pPr lvl="1"/>
            <a:r>
              <a:rPr lang="en-US" dirty="0"/>
              <a:t>temporal locality may be poor</a:t>
            </a:r>
          </a:p>
          <a:p>
            <a:pPr lvl="1"/>
            <a:r>
              <a:rPr lang="en-US" dirty="0"/>
              <a:t>little spatial locality among consecutively-accessed nodes</a:t>
            </a:r>
          </a:p>
          <a:p>
            <a:endParaRPr lang="en-US" dirty="0"/>
          </a:p>
          <a:p>
            <a:pPr>
              <a:buNone/>
            </a:pPr>
            <a:r>
              <a:rPr lang="en-US" u="sng" dirty="0"/>
              <a:t>Goal</a:t>
            </a:r>
            <a:r>
              <a:rPr lang="en-US" dirty="0"/>
              <a:t>:</a:t>
            </a:r>
          </a:p>
          <a:p>
            <a:r>
              <a:rPr lang="en-US" dirty="0">
                <a:solidFill>
                  <a:srgbClr val="FF3399"/>
                </a:solidFill>
              </a:rPr>
              <a:t>Automatic Compiler-Based </a:t>
            </a:r>
            <a:r>
              <a:rPr lang="en-US" dirty="0" err="1">
                <a:solidFill>
                  <a:srgbClr val="FF3399"/>
                </a:solidFill>
              </a:rPr>
              <a:t>Prefetching</a:t>
            </a:r>
            <a:r>
              <a:rPr lang="en-US" dirty="0">
                <a:solidFill>
                  <a:srgbClr val="FF3399"/>
                </a:solidFill>
              </a:rPr>
              <a:t> for Recursive Data Structures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510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Challenges in </a:t>
            </a:r>
            <a:r>
              <a:rPr lang="en-US" dirty="0" err="1"/>
              <a:t>Prefetching</a:t>
            </a:r>
            <a:r>
              <a:rPr lang="en-US" dirty="0"/>
              <a:t> Recursive Data Structures</a:t>
            </a:r>
          </a:p>
          <a:p>
            <a:pPr>
              <a:lnSpc>
                <a:spcPct val="150000"/>
              </a:lnSpc>
            </a:pPr>
            <a:r>
              <a:rPr lang="en-US" dirty="0"/>
              <a:t>Three </a:t>
            </a:r>
            <a:r>
              <a:rPr lang="en-US" dirty="0" err="1"/>
              <a:t>Prefetching</a:t>
            </a:r>
            <a:r>
              <a:rPr lang="en-US" dirty="0"/>
              <a:t> Algorithms</a:t>
            </a:r>
          </a:p>
          <a:p>
            <a:pPr>
              <a:lnSpc>
                <a:spcPct val="150000"/>
              </a:lnSpc>
            </a:pPr>
            <a:r>
              <a:rPr lang="en-US" dirty="0"/>
              <a:t>Experimental Results</a:t>
            </a:r>
          </a:p>
          <a:p>
            <a:pPr>
              <a:lnSpc>
                <a:spcPct val="150000"/>
              </a:lnSpc>
            </a:pPr>
            <a:r>
              <a:rPr lang="en-US" dirty="0"/>
              <a:t>Conclusions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4966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58" y="-5581"/>
            <a:ext cx="8991600" cy="1143000"/>
          </a:xfrm>
        </p:spPr>
        <p:txBody>
          <a:bodyPr>
            <a:noAutofit/>
          </a:bodyPr>
          <a:lstStyle/>
          <a:p>
            <a:r>
              <a:rPr lang="en-US" sz="3200" dirty="0"/>
              <a:t>Scheduling </a:t>
            </a:r>
            <a:r>
              <a:rPr lang="en-US" sz="3200" dirty="0" err="1"/>
              <a:t>Prefetches</a:t>
            </a:r>
            <a:r>
              <a:rPr lang="en-US" sz="3200" dirty="0"/>
              <a:t> for Recursive Data Structures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28</a:t>
            </a:fld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9516" y="1143000"/>
            <a:ext cx="650908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2590800"/>
            <a:ext cx="6645359" cy="298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457200" y="4343400"/>
            <a:ext cx="830580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95800"/>
            <a:ext cx="8229600" cy="16002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u="sng" dirty="0"/>
              <a:t>Our Goal</a:t>
            </a:r>
            <a:r>
              <a:rPr lang="en-US" dirty="0"/>
              <a:t>: </a:t>
            </a:r>
            <a:r>
              <a:rPr lang="en-US" i="1" dirty="0">
                <a:solidFill>
                  <a:srgbClr val="FF3399"/>
                </a:solidFill>
              </a:rPr>
              <a:t>fully hide latency</a:t>
            </a:r>
          </a:p>
          <a:p>
            <a:pPr lvl="1"/>
            <a:r>
              <a:rPr lang="en-US" dirty="0"/>
              <a:t>thus achieving fastest possible computation rate of 1/W </a:t>
            </a:r>
          </a:p>
          <a:p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e.g., if </a:t>
            </a:r>
            <a:r>
              <a:rPr lang="en-US" dirty="0">
                <a:solidFill>
                  <a:srgbClr val="FF3399"/>
                </a:solidFill>
              </a:rPr>
              <a:t>L = 3W</a:t>
            </a:r>
            <a:r>
              <a:rPr lang="en-US" dirty="0">
                <a:solidFill>
                  <a:srgbClr val="0000FF"/>
                </a:solidFill>
              </a:rPr>
              <a:t>, we must </a:t>
            </a:r>
            <a:r>
              <a:rPr lang="en-US" dirty="0" err="1">
                <a:solidFill>
                  <a:srgbClr val="FF3399"/>
                </a:solidFill>
              </a:rPr>
              <a:t>prefetch</a:t>
            </a:r>
            <a:r>
              <a:rPr lang="en-US" dirty="0">
                <a:solidFill>
                  <a:srgbClr val="FF3399"/>
                </a:solidFill>
              </a:rPr>
              <a:t> 3 nodes ahead </a:t>
            </a:r>
            <a:r>
              <a:rPr lang="en-US" dirty="0">
                <a:solidFill>
                  <a:srgbClr val="0000FF"/>
                </a:solidFill>
              </a:rPr>
              <a:t>to achieve this</a:t>
            </a:r>
          </a:p>
        </p:txBody>
      </p:sp>
    </p:spTree>
    <p:extLst>
      <p:ext uri="{BB962C8B-B14F-4D97-AF65-F5344CB8AC3E}">
        <p14:creationId xmlns:p14="http://schemas.microsoft.com/office/powerpoint/2010/main" val="112878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without </a:t>
            </a:r>
            <a:r>
              <a:rPr lang="en-US" dirty="0" err="1"/>
              <a:t>Prefetching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29</a:t>
            </a:fld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143000"/>
            <a:ext cx="6534150" cy="4150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2514600" y="4800600"/>
            <a:ext cx="3733800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400"/>
            <a:ext cx="8229600" cy="609600"/>
          </a:xfrm>
        </p:spPr>
        <p:txBody>
          <a:bodyPr/>
          <a:lstStyle/>
          <a:p>
            <a:pPr algn="ctr">
              <a:buNone/>
            </a:pPr>
            <a:r>
              <a:rPr lang="en-US" dirty="0">
                <a:solidFill>
                  <a:srgbClr val="0000FF"/>
                </a:solidFill>
              </a:rPr>
              <a:t>computation rate = </a:t>
            </a:r>
            <a:r>
              <a:rPr lang="en-US" dirty="0">
                <a:solidFill>
                  <a:srgbClr val="FF3399"/>
                </a:solidFill>
              </a:rPr>
              <a:t>1 / (L+W)</a:t>
            </a:r>
          </a:p>
        </p:txBody>
      </p:sp>
    </p:spTree>
    <p:extLst>
      <p:ext uri="{BB962C8B-B14F-4D97-AF65-F5344CB8AC3E}">
        <p14:creationId xmlns:p14="http://schemas.microsoft.com/office/powerpoint/2010/main" val="2889750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Prefetching</a:t>
            </a:r>
            <a:r>
              <a:rPr lang="en-US" dirty="0"/>
              <a:t> for Arrays: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Tolerating Memory Latency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Prefetching</a:t>
            </a:r>
            <a:r>
              <a:rPr lang="en-US" dirty="0"/>
              <a:t> Compiler Algorithm and Results</a:t>
            </a:r>
          </a:p>
          <a:p>
            <a:pPr>
              <a:lnSpc>
                <a:spcPct val="150000"/>
              </a:lnSpc>
            </a:pPr>
            <a:r>
              <a:rPr lang="en-US" dirty="0"/>
              <a:t>Implications of These Results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7344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685801"/>
            <a:ext cx="6391051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2514600" y="533400"/>
            <a:ext cx="41148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7028"/>
            <a:ext cx="8229600" cy="1143000"/>
          </a:xfrm>
        </p:spPr>
        <p:txBody>
          <a:bodyPr/>
          <a:lstStyle/>
          <a:p>
            <a:r>
              <a:rPr lang="en-US" dirty="0" err="1"/>
              <a:t>Prefetching</a:t>
            </a:r>
            <a:r>
              <a:rPr lang="en-US" dirty="0"/>
              <a:t> One Node Ahead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600200" y="5029200"/>
            <a:ext cx="6324600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05400"/>
            <a:ext cx="8229600" cy="9906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Computation is overlapped with memory accesses</a:t>
            </a:r>
          </a:p>
          <a:p>
            <a:pPr algn="ctr">
              <a:lnSpc>
                <a:spcPct val="150000"/>
              </a:lnSpc>
              <a:buNone/>
            </a:pPr>
            <a:r>
              <a:rPr lang="en-US" dirty="0">
                <a:solidFill>
                  <a:srgbClr val="0000FF"/>
                </a:solidFill>
              </a:rPr>
              <a:t>computation rate </a:t>
            </a:r>
            <a:r>
              <a:rPr lang="en-US" dirty="0"/>
              <a:t>= </a:t>
            </a:r>
            <a:r>
              <a:rPr lang="en-US" dirty="0">
                <a:solidFill>
                  <a:srgbClr val="FF3399"/>
                </a:solidFill>
              </a:rPr>
              <a:t>1/L</a:t>
            </a:r>
          </a:p>
        </p:txBody>
      </p:sp>
    </p:spTree>
    <p:extLst>
      <p:ext uri="{BB962C8B-B14F-4D97-AF65-F5344CB8AC3E}">
        <p14:creationId xmlns:p14="http://schemas.microsoft.com/office/powerpoint/2010/main" val="1098369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756" y="762000"/>
            <a:ext cx="7550844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2514600" y="533400"/>
            <a:ext cx="41148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406"/>
            <a:ext cx="8229600" cy="1143000"/>
          </a:xfrm>
        </p:spPr>
        <p:txBody>
          <a:bodyPr/>
          <a:lstStyle/>
          <a:p>
            <a:r>
              <a:rPr lang="en-US" dirty="0" err="1"/>
              <a:t>Prefetching</a:t>
            </a:r>
            <a:r>
              <a:rPr lang="en-US" dirty="0"/>
              <a:t> Three Nodes Ahead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838200" y="4648200"/>
            <a:ext cx="7543800" cy="1295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24400"/>
            <a:ext cx="8229600" cy="1371601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en-US" i="1" dirty="0">
                <a:solidFill>
                  <a:srgbClr val="FF0000"/>
                </a:solidFill>
              </a:rPr>
              <a:t>computation rate does not improve (still = 1/L)!</a:t>
            </a:r>
          </a:p>
          <a:p>
            <a:pPr>
              <a:lnSpc>
                <a:spcPct val="150000"/>
              </a:lnSpc>
              <a:buNone/>
            </a:pPr>
            <a:r>
              <a:rPr lang="en-US" u="sng" dirty="0">
                <a:solidFill>
                  <a:srgbClr val="0000FF"/>
                </a:solidFill>
              </a:rPr>
              <a:t>Pointer-Chasing Problem</a:t>
            </a:r>
            <a:r>
              <a:rPr lang="en-US" dirty="0"/>
              <a:t>:</a:t>
            </a:r>
          </a:p>
          <a:p>
            <a:r>
              <a:rPr lang="en-US" dirty="0">
                <a:solidFill>
                  <a:srgbClr val="FF3399"/>
                </a:solidFill>
              </a:rPr>
              <a:t>any scheme which follows the pointer chain is limited to a rate of 1/L</a:t>
            </a:r>
          </a:p>
        </p:txBody>
      </p:sp>
      <p:sp>
        <p:nvSpPr>
          <p:cNvPr id="10" name="Rectangle 9"/>
          <p:cNvSpPr/>
          <p:nvPr/>
        </p:nvSpPr>
        <p:spPr>
          <a:xfrm>
            <a:off x="2514600" y="990600"/>
            <a:ext cx="28194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692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762000"/>
            <a:ext cx="6372225" cy="4879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2743200" y="609600"/>
            <a:ext cx="38862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Goal: Fully Hide Latency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219200" y="5181600"/>
            <a:ext cx="63246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10199"/>
            <a:ext cx="8229600" cy="685801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rgbClr val="FF3399"/>
                </a:solidFill>
              </a:rPr>
              <a:t>achieves the fastest possible computation rate of 1/W</a:t>
            </a:r>
          </a:p>
        </p:txBody>
      </p:sp>
    </p:spTree>
    <p:extLst>
      <p:ext uri="{BB962C8B-B14F-4D97-AF65-F5344CB8AC3E}">
        <p14:creationId xmlns:p14="http://schemas.microsoft.com/office/powerpoint/2010/main" val="22864546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Challenges in </a:t>
            </a:r>
            <a:r>
              <a:rPr lang="en-US" dirty="0" err="1"/>
              <a:t>Prefetching</a:t>
            </a:r>
            <a:r>
              <a:rPr lang="en-US" dirty="0"/>
              <a:t> Recursive Data Structures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FF"/>
                </a:solidFill>
              </a:rPr>
              <a:t>Three </a:t>
            </a:r>
            <a:r>
              <a:rPr lang="en-US" dirty="0" err="1">
                <a:solidFill>
                  <a:srgbClr val="0000FF"/>
                </a:solidFill>
              </a:rPr>
              <a:t>Prefetching</a:t>
            </a:r>
            <a:r>
              <a:rPr lang="en-US" dirty="0">
                <a:solidFill>
                  <a:srgbClr val="0000FF"/>
                </a:solidFill>
              </a:rPr>
              <a:t> Algorithms</a:t>
            </a:r>
          </a:p>
          <a:p>
            <a:pPr lvl="1"/>
            <a:r>
              <a:rPr lang="en-US" dirty="0">
                <a:solidFill>
                  <a:srgbClr val="FF3399"/>
                </a:solidFill>
              </a:rPr>
              <a:t>Greedy </a:t>
            </a:r>
            <a:r>
              <a:rPr lang="en-US" dirty="0" err="1">
                <a:solidFill>
                  <a:srgbClr val="FF3399"/>
                </a:solidFill>
              </a:rPr>
              <a:t>Prefetching</a:t>
            </a:r>
            <a:endParaRPr lang="en-US" dirty="0">
              <a:solidFill>
                <a:srgbClr val="FF3399"/>
              </a:solidFill>
            </a:endParaRPr>
          </a:p>
          <a:p>
            <a:pPr lvl="1"/>
            <a:r>
              <a:rPr lang="en-US" dirty="0">
                <a:solidFill>
                  <a:srgbClr val="FF3399"/>
                </a:solidFill>
              </a:rPr>
              <a:t>History-Pointer </a:t>
            </a:r>
            <a:r>
              <a:rPr lang="en-US" dirty="0" err="1">
                <a:solidFill>
                  <a:srgbClr val="FF3399"/>
                </a:solidFill>
              </a:rPr>
              <a:t>Prefetching</a:t>
            </a:r>
            <a:endParaRPr lang="en-US" dirty="0">
              <a:solidFill>
                <a:srgbClr val="FF3399"/>
              </a:solidFill>
            </a:endParaRPr>
          </a:p>
          <a:p>
            <a:pPr lvl="1"/>
            <a:r>
              <a:rPr lang="en-US" dirty="0">
                <a:solidFill>
                  <a:srgbClr val="FF3399"/>
                </a:solidFill>
              </a:rPr>
              <a:t>Data-Linearization </a:t>
            </a:r>
            <a:r>
              <a:rPr lang="en-US" dirty="0" err="1">
                <a:solidFill>
                  <a:srgbClr val="FF3399"/>
                </a:solidFill>
              </a:rPr>
              <a:t>Prefetching</a:t>
            </a:r>
            <a:endParaRPr lang="en-US" dirty="0">
              <a:solidFill>
                <a:srgbClr val="FF3399"/>
              </a:solidFill>
            </a:endParaRPr>
          </a:p>
          <a:p>
            <a:pPr>
              <a:lnSpc>
                <a:spcPct val="150000"/>
              </a:lnSpc>
            </a:pPr>
            <a:r>
              <a:rPr lang="en-US" dirty="0"/>
              <a:t>Experimental Results</a:t>
            </a:r>
          </a:p>
          <a:p>
            <a:pPr>
              <a:lnSpc>
                <a:spcPct val="150000"/>
              </a:lnSpc>
            </a:pPr>
            <a:r>
              <a:rPr lang="en-US" dirty="0"/>
              <a:t>Conclusions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427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57200" y="457200"/>
            <a:ext cx="8229600" cy="182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33400" y="2057400"/>
            <a:ext cx="5638800" cy="304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346" y="13652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Pointer-Chasing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876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600" u="sng" dirty="0"/>
              <a:t>Key</a:t>
            </a:r>
            <a:r>
              <a:rPr lang="en-US" sz="2600" dirty="0"/>
              <a:t>:</a:t>
            </a:r>
          </a:p>
          <a:p>
            <a:r>
              <a:rPr lang="en-US" sz="2600" dirty="0" err="1">
                <a:solidFill>
                  <a:srgbClr val="0000FF"/>
                </a:solidFill>
              </a:rPr>
              <a:t>n</a:t>
            </a:r>
            <a:r>
              <a:rPr lang="en-US" sz="2600" baseline="-25000" dirty="0" err="1">
                <a:solidFill>
                  <a:srgbClr val="0000FF"/>
                </a:solidFill>
              </a:rPr>
              <a:t>i</a:t>
            </a:r>
            <a:r>
              <a:rPr lang="en-US" sz="2600" dirty="0">
                <a:solidFill>
                  <a:srgbClr val="0000FF"/>
                </a:solidFill>
              </a:rPr>
              <a:t> needs to know &amp;</a:t>
            </a:r>
            <a:r>
              <a:rPr lang="en-US" sz="2600" dirty="0" err="1">
                <a:solidFill>
                  <a:srgbClr val="0000FF"/>
                </a:solidFill>
              </a:rPr>
              <a:t>n</a:t>
            </a:r>
            <a:r>
              <a:rPr lang="en-US" sz="2600" baseline="-25000" dirty="0" err="1">
                <a:solidFill>
                  <a:srgbClr val="0000FF"/>
                </a:solidFill>
              </a:rPr>
              <a:t>i+d</a:t>
            </a:r>
            <a:r>
              <a:rPr lang="en-US" sz="2600" dirty="0">
                <a:solidFill>
                  <a:srgbClr val="0000FF"/>
                </a:solidFill>
              </a:rPr>
              <a:t> without referencing the d-1 intermediate nodes</a:t>
            </a:r>
          </a:p>
          <a:p>
            <a:pPr>
              <a:buNone/>
            </a:pPr>
            <a:endParaRPr lang="en-US" sz="2600" dirty="0"/>
          </a:p>
          <a:p>
            <a:pPr>
              <a:buNone/>
            </a:pPr>
            <a:r>
              <a:rPr lang="en-US" sz="2600" u="sng" dirty="0"/>
              <a:t>Our proposals</a:t>
            </a:r>
            <a:r>
              <a:rPr lang="en-US" sz="2600" dirty="0"/>
              <a:t>:</a:t>
            </a:r>
          </a:p>
          <a:p>
            <a:pPr>
              <a:lnSpc>
                <a:spcPct val="150000"/>
              </a:lnSpc>
            </a:pPr>
            <a:r>
              <a:rPr lang="en-US" sz="2600" dirty="0"/>
              <a:t>use </a:t>
            </a:r>
            <a:r>
              <a:rPr lang="en-US" sz="2600" i="1" dirty="0">
                <a:solidFill>
                  <a:srgbClr val="0000FF"/>
                </a:solidFill>
              </a:rPr>
              <a:t>existing</a:t>
            </a:r>
            <a:r>
              <a:rPr lang="en-US" sz="2600" dirty="0"/>
              <a:t> pointer(s) in </a:t>
            </a:r>
            <a:r>
              <a:rPr lang="en-US" sz="2600" dirty="0" err="1"/>
              <a:t>n</a:t>
            </a:r>
            <a:r>
              <a:rPr lang="en-US" sz="2600" baseline="-25000" dirty="0" err="1"/>
              <a:t>i</a:t>
            </a:r>
            <a:r>
              <a:rPr lang="en-US" sz="2600" dirty="0"/>
              <a:t> to approximate &amp;</a:t>
            </a:r>
            <a:r>
              <a:rPr lang="en-US" sz="2600" dirty="0" err="1"/>
              <a:t>n</a:t>
            </a:r>
            <a:r>
              <a:rPr lang="en-US" sz="2600" baseline="-25000" dirty="0" err="1"/>
              <a:t>i+d</a:t>
            </a:r>
            <a:endParaRPr lang="en-US" sz="2600" baseline="-25000" dirty="0"/>
          </a:p>
          <a:p>
            <a:pPr lvl="1"/>
            <a:r>
              <a:rPr lang="en-US" sz="2600" dirty="0">
                <a:solidFill>
                  <a:srgbClr val="FF3399"/>
                </a:solidFill>
              </a:rPr>
              <a:t>Greedy </a:t>
            </a:r>
            <a:r>
              <a:rPr lang="en-US" sz="2600" dirty="0" err="1">
                <a:solidFill>
                  <a:srgbClr val="FF3399"/>
                </a:solidFill>
              </a:rPr>
              <a:t>Prefetching</a:t>
            </a:r>
            <a:endParaRPr lang="en-US" sz="2600" dirty="0">
              <a:solidFill>
                <a:srgbClr val="FF3399"/>
              </a:solidFill>
            </a:endParaRP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en-US" sz="2600" dirty="0"/>
              <a:t>add </a:t>
            </a:r>
            <a:r>
              <a:rPr lang="en-US" sz="2600" i="1" dirty="0">
                <a:solidFill>
                  <a:srgbClr val="0000FF"/>
                </a:solidFill>
              </a:rPr>
              <a:t>new</a:t>
            </a:r>
            <a:r>
              <a:rPr lang="en-US" sz="2600" dirty="0"/>
              <a:t> pointer(s) to </a:t>
            </a:r>
            <a:r>
              <a:rPr lang="en-US" sz="2600" dirty="0" err="1"/>
              <a:t>n</a:t>
            </a:r>
            <a:r>
              <a:rPr lang="en-US" sz="2600" baseline="-25000" dirty="0" err="1"/>
              <a:t>i</a:t>
            </a:r>
            <a:r>
              <a:rPr lang="en-US" sz="2600" dirty="0"/>
              <a:t> to approximate &amp;</a:t>
            </a:r>
            <a:r>
              <a:rPr lang="en-US" sz="2600" dirty="0" err="1"/>
              <a:t>n</a:t>
            </a:r>
            <a:r>
              <a:rPr lang="en-US" sz="2600" baseline="-25000" dirty="0" err="1"/>
              <a:t>i+d</a:t>
            </a:r>
            <a:endParaRPr lang="en-US" sz="2600" baseline="-25000" dirty="0"/>
          </a:p>
          <a:p>
            <a:pPr lvl="1"/>
            <a:r>
              <a:rPr lang="en-US" sz="2600" dirty="0">
                <a:solidFill>
                  <a:srgbClr val="FF3399"/>
                </a:solidFill>
              </a:rPr>
              <a:t>History-Pointer </a:t>
            </a:r>
            <a:r>
              <a:rPr lang="en-US" sz="2600" dirty="0" err="1">
                <a:solidFill>
                  <a:srgbClr val="FF3399"/>
                </a:solidFill>
              </a:rPr>
              <a:t>Prefetching</a:t>
            </a:r>
            <a:endParaRPr lang="en-US" sz="2600" dirty="0">
              <a:solidFill>
                <a:srgbClr val="FF3399"/>
              </a:solidFill>
            </a:endParaRP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en-US" sz="2600" dirty="0"/>
              <a:t>compute &amp;</a:t>
            </a:r>
            <a:r>
              <a:rPr lang="en-US" sz="2600" dirty="0" err="1"/>
              <a:t>n</a:t>
            </a:r>
            <a:r>
              <a:rPr lang="en-US" sz="2600" baseline="-25000" dirty="0" err="1"/>
              <a:t>i+d</a:t>
            </a:r>
            <a:r>
              <a:rPr lang="en-US" sz="2600" dirty="0"/>
              <a:t> </a:t>
            </a:r>
            <a:r>
              <a:rPr lang="en-US" sz="2600" i="1" dirty="0">
                <a:solidFill>
                  <a:srgbClr val="0000FF"/>
                </a:solidFill>
              </a:rPr>
              <a:t>directly</a:t>
            </a:r>
            <a:r>
              <a:rPr lang="en-US" sz="2600" dirty="0"/>
              <a:t> from &amp;</a:t>
            </a:r>
            <a:r>
              <a:rPr lang="en-US" sz="2600" dirty="0" err="1"/>
              <a:t>n</a:t>
            </a:r>
            <a:r>
              <a:rPr lang="en-US" sz="2600" baseline="-25000" dirty="0" err="1"/>
              <a:t>i</a:t>
            </a:r>
            <a:r>
              <a:rPr lang="en-US" sz="2600" dirty="0"/>
              <a:t> (no </a:t>
            </a:r>
            <a:r>
              <a:rPr lang="en-US" sz="2600" dirty="0" err="1"/>
              <a:t>ptr</a:t>
            </a:r>
            <a:r>
              <a:rPr lang="en-US" sz="2600" dirty="0"/>
              <a:t> </a:t>
            </a:r>
            <a:r>
              <a:rPr lang="en-US" sz="2600" dirty="0" err="1"/>
              <a:t>deref</a:t>
            </a:r>
            <a:r>
              <a:rPr lang="en-US" sz="2600" dirty="0"/>
              <a:t>)</a:t>
            </a:r>
            <a:endParaRPr lang="en-US" sz="2600" baseline="-25000" dirty="0"/>
          </a:p>
          <a:p>
            <a:pPr lvl="1"/>
            <a:r>
              <a:rPr lang="en-US" sz="2600" dirty="0">
                <a:solidFill>
                  <a:srgbClr val="FF3399"/>
                </a:solidFill>
              </a:rPr>
              <a:t>History-Pointer </a:t>
            </a:r>
            <a:r>
              <a:rPr lang="en-US" sz="2600" dirty="0" err="1">
                <a:solidFill>
                  <a:srgbClr val="FF3399"/>
                </a:solidFill>
              </a:rPr>
              <a:t>Prefetching</a:t>
            </a:r>
            <a:endParaRPr lang="en-US" sz="2600" dirty="0">
              <a:solidFill>
                <a:srgbClr val="FF3399"/>
              </a:solidFill>
            </a:endParaRPr>
          </a:p>
          <a:p>
            <a:pPr lvl="1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9788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</a:t>
            </a:r>
            <a:r>
              <a:rPr lang="en-US" dirty="0" err="1"/>
              <a:t>Prefetching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>
                <a:solidFill>
                  <a:srgbClr val="0000FF"/>
                </a:solidFill>
              </a:rPr>
              <a:t>Prefetch</a:t>
            </a:r>
            <a:r>
              <a:rPr lang="en-US" dirty="0">
                <a:solidFill>
                  <a:srgbClr val="0000FF"/>
                </a:solidFill>
              </a:rPr>
              <a:t> all neighboring nodes </a:t>
            </a:r>
            <a:r>
              <a:rPr lang="en-US" dirty="0"/>
              <a:t>(simplified definition)</a:t>
            </a:r>
          </a:p>
          <a:p>
            <a:pPr lvl="1"/>
            <a:r>
              <a:rPr lang="en-US" dirty="0"/>
              <a:t>only one will be followed by the immediate control flow</a:t>
            </a:r>
          </a:p>
          <a:p>
            <a:pPr lvl="1"/>
            <a:r>
              <a:rPr lang="en-US" dirty="0"/>
              <a:t>hopefully, we will visit other neighbors later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Reasonably effective in practice</a:t>
            </a:r>
          </a:p>
          <a:p>
            <a:r>
              <a:rPr lang="en-US" dirty="0"/>
              <a:t>However, </a:t>
            </a:r>
            <a:r>
              <a:rPr lang="en-US" dirty="0">
                <a:solidFill>
                  <a:srgbClr val="FF3399"/>
                </a:solidFill>
              </a:rPr>
              <a:t>little control over the </a:t>
            </a:r>
            <a:r>
              <a:rPr lang="en-US" dirty="0" err="1">
                <a:solidFill>
                  <a:srgbClr val="FF3399"/>
                </a:solidFill>
              </a:rPr>
              <a:t>prefetching</a:t>
            </a:r>
            <a:r>
              <a:rPr lang="en-US" dirty="0">
                <a:solidFill>
                  <a:srgbClr val="FF3399"/>
                </a:solidFill>
              </a:rPr>
              <a:t> distance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35</a:t>
            </a:fld>
            <a:endParaRPr lang="en-US" dirty="0"/>
          </a:p>
        </p:txBody>
      </p:sp>
      <p:pic>
        <p:nvPicPr>
          <p:cNvPr id="808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24726" y="2286000"/>
            <a:ext cx="3985874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1295400" y="2438400"/>
            <a:ext cx="3023585" cy="236988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preorder(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treeNode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* t){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if (t != NULL){</a:t>
            </a:r>
          </a:p>
          <a:p>
            <a:r>
              <a:rPr lang="en-US" sz="16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pf</a:t>
            </a:r>
            <a:r>
              <a:rPr lang="en-US" sz="16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(t-&gt;left);</a:t>
            </a:r>
          </a:p>
          <a:p>
            <a:r>
              <a:rPr lang="en-US" sz="16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pf</a:t>
            </a:r>
            <a:r>
              <a:rPr lang="en-US" sz="16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(t-&gt;right);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process(t-&gt;data);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preorder(t-&gt;left);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preorder(t-&gt;right);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67338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History-Pointer </a:t>
            </a:r>
            <a:r>
              <a:rPr lang="en-US" dirty="0" err="1"/>
              <a:t>Prefetching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702" y="1268316"/>
            <a:ext cx="8229600" cy="4525963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Add new pointer(s) to each node</a:t>
            </a:r>
          </a:p>
          <a:p>
            <a:pPr lvl="1"/>
            <a:r>
              <a:rPr lang="en-US" dirty="0"/>
              <a:t>history-pointers are obtained from some recent traversal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Trade space &amp; time for </a:t>
            </a:r>
            <a:r>
              <a:rPr lang="en-US" dirty="0">
                <a:solidFill>
                  <a:srgbClr val="FF3399"/>
                </a:solidFill>
              </a:rPr>
              <a:t>better control over </a:t>
            </a:r>
            <a:r>
              <a:rPr lang="en-US" dirty="0" err="1">
                <a:solidFill>
                  <a:srgbClr val="FF3399"/>
                </a:solidFill>
              </a:rPr>
              <a:t>prefetching</a:t>
            </a:r>
            <a:r>
              <a:rPr lang="en-US" dirty="0">
                <a:solidFill>
                  <a:srgbClr val="FF3399"/>
                </a:solidFill>
              </a:rPr>
              <a:t> distances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36</a:t>
            </a:fld>
            <a:endParaRPr lang="en-US" dirty="0"/>
          </a:p>
        </p:txBody>
      </p:sp>
      <p:pic>
        <p:nvPicPr>
          <p:cNvPr id="819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9004" y="1828800"/>
            <a:ext cx="5485196" cy="3396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48600" y="1890522"/>
            <a:ext cx="1028700" cy="3281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821433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Data-Linearization </a:t>
            </a:r>
            <a:r>
              <a:rPr lang="en-US" dirty="0" err="1"/>
              <a:t>Prefetching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5800" cy="4983163"/>
          </a:xfrm>
        </p:spPr>
        <p:txBody>
          <a:bodyPr/>
          <a:lstStyle/>
          <a:p>
            <a:r>
              <a:rPr lang="en-US" sz="2400" dirty="0"/>
              <a:t>No pointer dereferences are required</a:t>
            </a:r>
          </a:p>
          <a:p>
            <a:r>
              <a:rPr lang="en-US" sz="2400" dirty="0"/>
              <a:t>Map nodes close in the traversal to contiguous memory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37</a:t>
            </a:fld>
            <a:endParaRPr lang="en-US" dirty="0"/>
          </a:p>
        </p:txBody>
      </p:sp>
      <p:pic>
        <p:nvPicPr>
          <p:cNvPr id="829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2079585"/>
            <a:ext cx="5437094" cy="2340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2286000" y="2551837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8295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4520648"/>
            <a:ext cx="7620000" cy="111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9514751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 of </a:t>
            </a:r>
            <a:r>
              <a:rPr lang="en-US" dirty="0" err="1"/>
              <a:t>Prefetching</a:t>
            </a:r>
            <a:r>
              <a:rPr lang="en-US" dirty="0"/>
              <a:t> Algorithms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38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2552925"/>
              </p:ext>
            </p:extLst>
          </p:nvPr>
        </p:nvGraphicFramePr>
        <p:xfrm>
          <a:off x="533400" y="2209800"/>
          <a:ext cx="8153400" cy="3175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0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1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18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Greedy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History-Pointer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Data-Linearization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Control over </a:t>
                      </a:r>
                      <a:r>
                        <a:rPr lang="en-US" sz="16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Prefetching</a:t>
                      </a:r>
                      <a:r>
                        <a:rPr lang="en-US" sz="1600" baseline="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 Distance</a:t>
                      </a:r>
                      <a:endParaRPr lang="en-US" sz="1600" dirty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little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more precise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more precise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Applicability to Recursive Data Structures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any 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revisited; changes only slowly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must have a major traversal order; changes only slowly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Overhead in </a:t>
                      </a:r>
                    </a:p>
                    <a:p>
                      <a:pPr algn="l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Preparing </a:t>
                      </a:r>
                      <a:r>
                        <a:rPr lang="en-US" sz="16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Prefetch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 Addresses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space +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none in practice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Ease of Implementation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relatively straightforward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more  difficult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more difficulty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04657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Propose 3 schemes to overcome the pointer-chasing problem:</a:t>
            </a:r>
          </a:p>
          <a:p>
            <a:pPr lvl="1"/>
            <a:r>
              <a:rPr lang="en-US" dirty="0"/>
              <a:t>Greedy </a:t>
            </a:r>
            <a:r>
              <a:rPr lang="en-US" dirty="0" err="1"/>
              <a:t>Prefetching</a:t>
            </a:r>
            <a:endParaRPr lang="en-US" dirty="0"/>
          </a:p>
          <a:p>
            <a:pPr lvl="1"/>
            <a:r>
              <a:rPr lang="en-US" dirty="0"/>
              <a:t>History-Pointer </a:t>
            </a:r>
            <a:r>
              <a:rPr lang="en-US" dirty="0" err="1"/>
              <a:t>Prefetching</a:t>
            </a:r>
            <a:endParaRPr lang="en-US" dirty="0"/>
          </a:p>
          <a:p>
            <a:pPr lvl="1"/>
            <a:r>
              <a:rPr lang="en-US" dirty="0"/>
              <a:t>Data-Linearization </a:t>
            </a:r>
            <a:r>
              <a:rPr lang="en-US" dirty="0" err="1"/>
              <a:t>Prefetching</a:t>
            </a:r>
            <a:endParaRPr lang="en-US" dirty="0"/>
          </a:p>
          <a:p>
            <a:endParaRPr lang="en-US" dirty="0"/>
          </a:p>
          <a:p>
            <a:r>
              <a:rPr lang="en-US" dirty="0"/>
              <a:t>Automated greedy </a:t>
            </a:r>
            <a:r>
              <a:rPr lang="en-US" dirty="0" err="1"/>
              <a:t>prefetching</a:t>
            </a:r>
            <a:r>
              <a:rPr lang="en-US" dirty="0"/>
              <a:t> in SUIF</a:t>
            </a:r>
          </a:p>
          <a:p>
            <a:pPr lvl="1"/>
            <a:r>
              <a:rPr lang="en-US" dirty="0"/>
              <a:t>improves performance significantly for half of Olden</a:t>
            </a:r>
          </a:p>
          <a:p>
            <a:pPr lvl="1"/>
            <a:r>
              <a:rPr lang="en-US" dirty="0"/>
              <a:t>memory feedback can further reduce </a:t>
            </a:r>
            <a:r>
              <a:rPr lang="en-US" dirty="0" err="1"/>
              <a:t>prefetch</a:t>
            </a:r>
            <a:r>
              <a:rPr lang="en-US" dirty="0"/>
              <a:t> overhead</a:t>
            </a:r>
          </a:p>
          <a:p>
            <a:endParaRPr lang="en-US" dirty="0"/>
          </a:p>
          <a:p>
            <a:r>
              <a:rPr lang="en-US" dirty="0"/>
              <a:t>The other 2 schemes can outperform greedy in some situations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541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Coping with Memory Latency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u="sng" dirty="0">
                <a:solidFill>
                  <a:srgbClr val="0000FF"/>
                </a:solidFill>
              </a:rPr>
              <a:t>Reduce Latency: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rgbClr val="FF3399"/>
                </a:solidFill>
              </a:rPr>
              <a:t>Locality Optimizations</a:t>
            </a:r>
          </a:p>
          <a:p>
            <a:pPr lvl="2"/>
            <a:r>
              <a:rPr lang="en-US" dirty="0"/>
              <a:t>reorder iterations to improve cache reuse</a:t>
            </a:r>
          </a:p>
          <a:p>
            <a:endParaRPr lang="en-US" b="1" dirty="0"/>
          </a:p>
          <a:p>
            <a:pPr>
              <a:buNone/>
            </a:pPr>
            <a:r>
              <a:rPr lang="en-US" b="1" u="sng" dirty="0">
                <a:solidFill>
                  <a:srgbClr val="0000FF"/>
                </a:solidFill>
              </a:rPr>
              <a:t>Tolerate Latency:</a:t>
            </a:r>
          </a:p>
          <a:p>
            <a:pPr lvl="1">
              <a:lnSpc>
                <a:spcPct val="150000"/>
              </a:lnSpc>
            </a:pPr>
            <a:r>
              <a:rPr lang="en-US" dirty="0" err="1">
                <a:solidFill>
                  <a:srgbClr val="FF3399"/>
                </a:solidFill>
              </a:rPr>
              <a:t>Prefetching</a:t>
            </a:r>
            <a:endParaRPr lang="en-US" dirty="0">
              <a:solidFill>
                <a:srgbClr val="FF3399"/>
              </a:solidFill>
            </a:endParaRPr>
          </a:p>
          <a:p>
            <a:pPr lvl="2"/>
            <a:r>
              <a:rPr lang="en-US" dirty="0"/>
              <a:t>move data close to the processor before it is needed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16789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Parallelization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2018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Tarek Abdelrahman</a:t>
            </a:r>
          </a:p>
        </p:txBody>
      </p:sp>
    </p:spTree>
    <p:extLst>
      <p:ext uri="{BB962C8B-B14F-4D97-AF65-F5344CB8AC3E}">
        <p14:creationId xmlns:p14="http://schemas.microsoft.com/office/powerpoint/2010/main" val="330537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AF6C1BEB-E9FD-48B2-939D-3A67B9FAA231}" type="slidenum">
              <a:rPr lang="en-US"/>
              <a:pPr/>
              <a:t>41</a:t>
            </a:fld>
            <a:r>
              <a:rPr lang="en-US"/>
              <a:t>-</a:t>
            </a:r>
          </a:p>
        </p:txBody>
      </p:sp>
      <p:sp>
        <p:nvSpPr>
          <p:cNvPr id="387074" name="Rectangle 2"/>
          <p:cNvSpPr>
            <a:spLocks noChangeArrowheads="1"/>
          </p:cNvSpPr>
          <p:nvPr/>
        </p:nvSpPr>
        <p:spPr bwMode="auto">
          <a:xfrm>
            <a:off x="685800" y="388620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000">
                <a:solidFill>
                  <a:srgbClr val="FF0033"/>
                </a:solidFill>
              </a:rPr>
              <a:t>Flow (true) dependence</a:t>
            </a:r>
            <a:r>
              <a:rPr lang="en-US" sz="2000"/>
              <a:t>: a statement S</a:t>
            </a:r>
            <a:r>
              <a:rPr lang="en-US" sz="2000" baseline="-25000"/>
              <a:t>i</a:t>
            </a:r>
            <a:r>
              <a:rPr lang="en-US" sz="2000"/>
              <a:t> precedes a statement S</a:t>
            </a:r>
            <a:r>
              <a:rPr lang="en-US" sz="2000" baseline="-25000"/>
              <a:t>j</a:t>
            </a:r>
            <a:r>
              <a:rPr lang="en-US" sz="2000"/>
              <a:t> in execution and S</a:t>
            </a:r>
            <a:r>
              <a:rPr lang="en-US" sz="2000" baseline="-25000"/>
              <a:t>i</a:t>
            </a:r>
            <a:r>
              <a:rPr lang="en-US" sz="2000"/>
              <a:t> computes a data value that S</a:t>
            </a:r>
            <a:r>
              <a:rPr lang="en-US" sz="2000" baseline="-25000"/>
              <a:t>j</a:t>
            </a:r>
            <a:r>
              <a:rPr lang="en-US" sz="2000"/>
              <a:t> uses.</a:t>
            </a:r>
          </a:p>
          <a:p>
            <a:pPr marL="342900" indent="-342900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000"/>
              <a:t>Implies that S</a:t>
            </a:r>
            <a:r>
              <a:rPr lang="en-US" sz="2000" baseline="-25000"/>
              <a:t>i</a:t>
            </a:r>
            <a:r>
              <a:rPr lang="en-US" sz="2000"/>
              <a:t> must execute before S</a:t>
            </a:r>
            <a:r>
              <a:rPr lang="en-US" sz="2000" baseline="-25000"/>
              <a:t>j</a:t>
            </a:r>
            <a:r>
              <a:rPr lang="en-US" sz="2000"/>
              <a:t>.</a:t>
            </a:r>
          </a:p>
        </p:txBody>
      </p:sp>
      <p:graphicFrame>
        <p:nvGraphicFramePr>
          <p:cNvPr id="387075" name="Object 3"/>
          <p:cNvGraphicFramePr>
            <a:graphicFrameLocks noChangeAspect="1"/>
          </p:cNvGraphicFramePr>
          <p:nvPr/>
        </p:nvGraphicFramePr>
        <p:xfrm>
          <a:off x="2749550" y="5588000"/>
          <a:ext cx="39624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4" imgW="3962160" imgH="355320" progId="Equation.3">
                  <p:embed/>
                </p:oleObj>
              </mc:Choice>
              <mc:Fallback>
                <p:oleObj name="Equation" r:id="rId4" imgW="3962160" imgH="355320" progId="Equation.3">
                  <p:embed/>
                  <p:pic>
                    <p:nvPicPr>
                      <p:cNvPr id="387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9550" y="5588000"/>
                        <a:ext cx="39624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7078" name="Rectangle 6"/>
          <p:cNvSpPr>
            <a:spLocks noChangeArrowheads="1"/>
          </p:cNvSpPr>
          <p:nvPr/>
        </p:nvSpPr>
        <p:spPr bwMode="auto">
          <a:xfrm>
            <a:off x="685800" y="32766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000"/>
              <a:t>We define four types of data dependence.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85800" y="304800"/>
            <a:ext cx="7772400" cy="62082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sng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Dependence</a:t>
            </a:r>
          </a:p>
        </p:txBody>
      </p:sp>
      <p:graphicFrame>
        <p:nvGraphicFramePr>
          <p:cNvPr id="387079" name="Object 7"/>
          <p:cNvGraphicFramePr>
            <a:graphicFrameLocks noChangeAspect="1"/>
          </p:cNvGraphicFramePr>
          <p:nvPr/>
        </p:nvGraphicFramePr>
        <p:xfrm>
          <a:off x="3638550" y="1479550"/>
          <a:ext cx="2006600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6" imgW="2006280" imgH="1358640" progId="Equation.3">
                  <p:embed/>
                </p:oleObj>
              </mc:Choice>
              <mc:Fallback>
                <p:oleObj name="Equation" r:id="rId6" imgW="2006280" imgH="1358640" progId="Equation.3">
                  <p:embed/>
                  <p:pic>
                    <p:nvPicPr>
                      <p:cNvPr id="38707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8550" y="1479550"/>
                        <a:ext cx="2006600" cy="1358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2382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7074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AC1E7729-53CD-4AB1-A146-989D78EC566D}" type="slidenum">
              <a:rPr lang="en-US"/>
              <a:pPr/>
              <a:t>42</a:t>
            </a:fld>
            <a:r>
              <a:rPr lang="en-US"/>
              <a:t>-</a:t>
            </a:r>
          </a:p>
        </p:txBody>
      </p:sp>
      <p:sp>
        <p:nvSpPr>
          <p:cNvPr id="388098" name="Rectangle 2"/>
          <p:cNvSpPr>
            <a:spLocks noChangeArrowheads="1"/>
          </p:cNvSpPr>
          <p:nvPr/>
        </p:nvSpPr>
        <p:spPr bwMode="auto">
          <a:xfrm>
            <a:off x="685800" y="388620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000">
                <a:solidFill>
                  <a:srgbClr val="FF0033"/>
                </a:solidFill>
              </a:rPr>
              <a:t>Anti dependence</a:t>
            </a:r>
            <a:r>
              <a:rPr lang="en-US" sz="2000"/>
              <a:t>: a statement S</a:t>
            </a:r>
            <a:r>
              <a:rPr lang="en-US" sz="2000" baseline="-25000"/>
              <a:t>i</a:t>
            </a:r>
            <a:r>
              <a:rPr lang="en-US" sz="2000"/>
              <a:t> precedes a statement S</a:t>
            </a:r>
            <a:r>
              <a:rPr lang="en-US" sz="2000" baseline="-25000"/>
              <a:t>j</a:t>
            </a:r>
            <a:r>
              <a:rPr lang="en-US" sz="2000"/>
              <a:t> in execution and S</a:t>
            </a:r>
            <a:r>
              <a:rPr lang="en-US" sz="2000" baseline="-25000"/>
              <a:t>i</a:t>
            </a:r>
            <a:r>
              <a:rPr lang="en-US" sz="2000"/>
              <a:t> uses a data value that S</a:t>
            </a:r>
            <a:r>
              <a:rPr lang="en-US" sz="2000" baseline="-25000"/>
              <a:t>j</a:t>
            </a:r>
            <a:r>
              <a:rPr lang="en-US" sz="2000"/>
              <a:t> computes.</a:t>
            </a:r>
          </a:p>
          <a:p>
            <a:pPr marL="342900" indent="-342900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000"/>
              <a:t>It implies that S</a:t>
            </a:r>
            <a:r>
              <a:rPr lang="en-US" sz="2000" baseline="-25000"/>
              <a:t>i</a:t>
            </a:r>
            <a:r>
              <a:rPr lang="en-US" sz="2000"/>
              <a:t> must be executed before S</a:t>
            </a:r>
            <a:r>
              <a:rPr lang="en-US" sz="2000" baseline="-25000"/>
              <a:t>j</a:t>
            </a:r>
            <a:r>
              <a:rPr lang="en-US" sz="2000"/>
              <a:t>.</a:t>
            </a:r>
          </a:p>
        </p:txBody>
      </p:sp>
      <p:graphicFrame>
        <p:nvGraphicFramePr>
          <p:cNvPr id="388099" name="Object 3"/>
          <p:cNvGraphicFramePr>
            <a:graphicFrameLocks noChangeAspect="1"/>
          </p:cNvGraphicFramePr>
          <p:nvPr/>
        </p:nvGraphicFramePr>
        <p:xfrm>
          <a:off x="3536950" y="5588000"/>
          <a:ext cx="23876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4" imgW="2387520" imgH="355320" progId="Equation.3">
                  <p:embed/>
                </p:oleObj>
              </mc:Choice>
              <mc:Fallback>
                <p:oleObj name="Equation" r:id="rId4" imgW="2387520" imgH="355320" progId="Equation.3">
                  <p:embed/>
                  <p:pic>
                    <p:nvPicPr>
                      <p:cNvPr id="38809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6950" y="5588000"/>
                        <a:ext cx="23876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8101" name="Object 5"/>
          <p:cNvGraphicFramePr>
            <a:graphicFrameLocks noChangeAspect="1"/>
          </p:cNvGraphicFramePr>
          <p:nvPr/>
        </p:nvGraphicFramePr>
        <p:xfrm>
          <a:off x="3638550" y="1479550"/>
          <a:ext cx="2006600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6" imgW="2006280" imgH="1358640" progId="Equation.3">
                  <p:embed/>
                </p:oleObj>
              </mc:Choice>
              <mc:Fallback>
                <p:oleObj name="Equation" r:id="rId6" imgW="2006280" imgH="1358640" progId="Equation.3">
                  <p:embed/>
                  <p:pic>
                    <p:nvPicPr>
                      <p:cNvPr id="38810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8550" y="1479550"/>
                        <a:ext cx="2006600" cy="1358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8102" name="Rectangle 6"/>
          <p:cNvSpPr>
            <a:spLocks noChangeArrowheads="1"/>
          </p:cNvSpPr>
          <p:nvPr/>
        </p:nvSpPr>
        <p:spPr bwMode="auto">
          <a:xfrm>
            <a:off x="685800" y="32766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000"/>
              <a:t>We define four types of data dependence.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685800" y="304800"/>
            <a:ext cx="7772400" cy="62082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sng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Dependence</a:t>
            </a:r>
          </a:p>
        </p:txBody>
      </p:sp>
    </p:spTree>
    <p:extLst>
      <p:ext uri="{BB962C8B-B14F-4D97-AF65-F5344CB8AC3E}">
        <p14:creationId xmlns:p14="http://schemas.microsoft.com/office/powerpoint/2010/main" val="336716472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C9517337-8136-48CC-888E-DA0CEB8E9359}" type="slidenum">
              <a:rPr lang="en-US"/>
              <a:pPr/>
              <a:t>43</a:t>
            </a:fld>
            <a:r>
              <a:rPr lang="en-US"/>
              <a:t>-</a:t>
            </a:r>
          </a:p>
        </p:txBody>
      </p:sp>
      <p:sp>
        <p:nvSpPr>
          <p:cNvPr id="389122" name="Rectangle 2"/>
          <p:cNvSpPr>
            <a:spLocks noChangeArrowheads="1"/>
          </p:cNvSpPr>
          <p:nvPr/>
        </p:nvSpPr>
        <p:spPr bwMode="auto">
          <a:xfrm>
            <a:off x="685800" y="3886200"/>
            <a:ext cx="7772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000">
                <a:solidFill>
                  <a:srgbClr val="FF0033"/>
                </a:solidFill>
              </a:rPr>
              <a:t>Output dependence</a:t>
            </a:r>
            <a:r>
              <a:rPr lang="en-US" sz="2000"/>
              <a:t>: a statement S</a:t>
            </a:r>
            <a:r>
              <a:rPr lang="en-US" sz="2000" baseline="-25000"/>
              <a:t>i</a:t>
            </a:r>
            <a:r>
              <a:rPr lang="en-US" sz="2000"/>
              <a:t> precedes a statement S</a:t>
            </a:r>
            <a:r>
              <a:rPr lang="en-US" sz="2000" baseline="-25000"/>
              <a:t>j</a:t>
            </a:r>
            <a:r>
              <a:rPr lang="en-US" sz="2000"/>
              <a:t> in execution and S</a:t>
            </a:r>
            <a:r>
              <a:rPr lang="en-US" sz="2000" baseline="-25000"/>
              <a:t>i</a:t>
            </a:r>
            <a:r>
              <a:rPr lang="en-US" sz="2000"/>
              <a:t> computes a data value that S</a:t>
            </a:r>
            <a:r>
              <a:rPr lang="en-US" sz="2000" baseline="-25000"/>
              <a:t>j</a:t>
            </a:r>
            <a:r>
              <a:rPr lang="en-US" sz="2000"/>
              <a:t> also computes.</a:t>
            </a:r>
          </a:p>
          <a:p>
            <a:pPr marL="342900" indent="-342900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000"/>
              <a:t>It implies that S</a:t>
            </a:r>
            <a:r>
              <a:rPr lang="en-US" sz="2000" baseline="-25000"/>
              <a:t>i</a:t>
            </a:r>
            <a:r>
              <a:rPr lang="en-US" sz="2000"/>
              <a:t> must be executed before S</a:t>
            </a:r>
            <a:r>
              <a:rPr lang="en-US" sz="2000" baseline="-25000"/>
              <a:t>j</a:t>
            </a:r>
            <a:r>
              <a:rPr lang="en-US" sz="2000"/>
              <a:t>.</a:t>
            </a:r>
          </a:p>
        </p:txBody>
      </p:sp>
      <p:graphicFrame>
        <p:nvGraphicFramePr>
          <p:cNvPr id="389123" name="Object 3"/>
          <p:cNvGraphicFramePr>
            <a:graphicFrameLocks noChangeAspect="1"/>
          </p:cNvGraphicFramePr>
          <p:nvPr/>
        </p:nvGraphicFramePr>
        <p:xfrm>
          <a:off x="2743200" y="5588000"/>
          <a:ext cx="39751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4" imgW="3974760" imgH="355320" progId="Equation.3">
                  <p:embed/>
                </p:oleObj>
              </mc:Choice>
              <mc:Fallback>
                <p:oleObj name="Equation" r:id="rId4" imgW="3974760" imgH="355320" progId="Equation.3">
                  <p:embed/>
                  <p:pic>
                    <p:nvPicPr>
                      <p:cNvPr id="38912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588000"/>
                        <a:ext cx="39751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25" name="Object 5"/>
          <p:cNvGraphicFramePr>
            <a:graphicFrameLocks noChangeAspect="1"/>
          </p:cNvGraphicFramePr>
          <p:nvPr/>
        </p:nvGraphicFramePr>
        <p:xfrm>
          <a:off x="3638550" y="1479550"/>
          <a:ext cx="2006600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6" imgW="2006280" imgH="1358640" progId="Equation.3">
                  <p:embed/>
                </p:oleObj>
              </mc:Choice>
              <mc:Fallback>
                <p:oleObj name="Equation" r:id="rId6" imgW="2006280" imgH="1358640" progId="Equation.3">
                  <p:embed/>
                  <p:pic>
                    <p:nvPicPr>
                      <p:cNvPr id="38912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8550" y="1479550"/>
                        <a:ext cx="2006600" cy="1358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26" name="Rectangle 6"/>
          <p:cNvSpPr>
            <a:spLocks noChangeArrowheads="1"/>
          </p:cNvSpPr>
          <p:nvPr/>
        </p:nvSpPr>
        <p:spPr bwMode="auto">
          <a:xfrm>
            <a:off x="685800" y="32766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000"/>
              <a:t>We define four types of data dependence.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685800" y="304800"/>
            <a:ext cx="7772400" cy="62082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sng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Dependence</a:t>
            </a:r>
          </a:p>
        </p:txBody>
      </p:sp>
    </p:spTree>
    <p:extLst>
      <p:ext uri="{BB962C8B-B14F-4D97-AF65-F5344CB8AC3E}">
        <p14:creationId xmlns:p14="http://schemas.microsoft.com/office/powerpoint/2010/main" val="55204348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B88E7FEE-6D2D-4BD4-B640-4DC38B63CED9}" type="slidenum">
              <a:rPr lang="en-US"/>
              <a:pPr/>
              <a:t>44</a:t>
            </a:fld>
            <a:r>
              <a:rPr lang="en-US"/>
              <a:t>-</a:t>
            </a:r>
          </a:p>
        </p:txBody>
      </p:sp>
      <p:sp>
        <p:nvSpPr>
          <p:cNvPr id="390146" name="Rectangle 2"/>
          <p:cNvSpPr>
            <a:spLocks noChangeArrowheads="1"/>
          </p:cNvSpPr>
          <p:nvPr/>
        </p:nvSpPr>
        <p:spPr bwMode="auto">
          <a:xfrm>
            <a:off x="685800" y="388620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000">
                <a:solidFill>
                  <a:srgbClr val="FF0033"/>
                </a:solidFill>
              </a:rPr>
              <a:t>Input dependence</a:t>
            </a:r>
            <a:r>
              <a:rPr lang="en-US" sz="2000"/>
              <a:t>: a statement S</a:t>
            </a:r>
            <a:r>
              <a:rPr lang="en-US" sz="2000" baseline="-25000"/>
              <a:t>i</a:t>
            </a:r>
            <a:r>
              <a:rPr lang="en-US" sz="2000"/>
              <a:t> precedes a statement S</a:t>
            </a:r>
            <a:r>
              <a:rPr lang="en-US" sz="2000" baseline="-25000"/>
              <a:t>j</a:t>
            </a:r>
            <a:r>
              <a:rPr lang="en-US" sz="2000"/>
              <a:t> in execution and S</a:t>
            </a:r>
            <a:r>
              <a:rPr lang="en-US" sz="2000" baseline="-25000"/>
              <a:t>i</a:t>
            </a:r>
            <a:r>
              <a:rPr lang="en-US" sz="2000"/>
              <a:t> uses a data value that S</a:t>
            </a:r>
            <a:r>
              <a:rPr lang="en-US" sz="2000" baseline="-25000"/>
              <a:t>j</a:t>
            </a:r>
            <a:r>
              <a:rPr lang="en-US" sz="2000"/>
              <a:t> also uses.</a:t>
            </a:r>
          </a:p>
          <a:p>
            <a:pPr marL="342900" indent="-342900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000"/>
              <a:t>Does this imply that S</a:t>
            </a:r>
            <a:r>
              <a:rPr lang="en-US" sz="2000" baseline="-25000"/>
              <a:t>i</a:t>
            </a:r>
            <a:r>
              <a:rPr lang="en-US" sz="2000"/>
              <a:t> must execute before S</a:t>
            </a:r>
            <a:r>
              <a:rPr lang="en-US" sz="2000" baseline="-25000"/>
              <a:t>j</a:t>
            </a:r>
            <a:r>
              <a:rPr lang="en-US" sz="2000"/>
              <a:t>?</a:t>
            </a:r>
          </a:p>
        </p:txBody>
      </p:sp>
      <p:graphicFrame>
        <p:nvGraphicFramePr>
          <p:cNvPr id="390147" name="Object 3"/>
          <p:cNvGraphicFramePr>
            <a:graphicFrameLocks noChangeAspect="1"/>
          </p:cNvGraphicFramePr>
          <p:nvPr/>
        </p:nvGraphicFramePr>
        <p:xfrm>
          <a:off x="3530600" y="5588000"/>
          <a:ext cx="24003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4" imgW="2400120" imgH="355320" progId="Equation.3">
                  <p:embed/>
                </p:oleObj>
              </mc:Choice>
              <mc:Fallback>
                <p:oleObj name="Equation" r:id="rId4" imgW="2400120" imgH="355320" progId="Equation.3">
                  <p:embed/>
                  <p:pic>
                    <p:nvPicPr>
                      <p:cNvPr id="39014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0600" y="5588000"/>
                        <a:ext cx="24003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0149" name="Object 5"/>
          <p:cNvGraphicFramePr>
            <a:graphicFrameLocks noChangeAspect="1"/>
          </p:cNvGraphicFramePr>
          <p:nvPr/>
        </p:nvGraphicFramePr>
        <p:xfrm>
          <a:off x="3638550" y="1479550"/>
          <a:ext cx="2006600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6" imgW="2006280" imgH="1358640" progId="Equation.3">
                  <p:embed/>
                </p:oleObj>
              </mc:Choice>
              <mc:Fallback>
                <p:oleObj name="Equation" r:id="rId6" imgW="2006280" imgH="1358640" progId="Equation.3">
                  <p:embed/>
                  <p:pic>
                    <p:nvPicPr>
                      <p:cNvPr id="39014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8550" y="1479550"/>
                        <a:ext cx="2006600" cy="1358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0150" name="Rectangle 6"/>
          <p:cNvSpPr>
            <a:spLocks noChangeArrowheads="1"/>
          </p:cNvSpPr>
          <p:nvPr/>
        </p:nvSpPr>
        <p:spPr bwMode="auto">
          <a:xfrm>
            <a:off x="685800" y="32766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000"/>
              <a:t>We define four types of data dependence.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685800" y="304800"/>
            <a:ext cx="7772400" cy="62082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sng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Dependence</a:t>
            </a:r>
          </a:p>
        </p:txBody>
      </p:sp>
    </p:spTree>
    <p:extLst>
      <p:ext uri="{BB962C8B-B14F-4D97-AF65-F5344CB8AC3E}">
        <p14:creationId xmlns:p14="http://schemas.microsoft.com/office/powerpoint/2010/main" val="33240520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57A76092-5A76-4598-BCC4-460BAFABF4AD}" type="slidenum">
              <a:rPr lang="en-US"/>
              <a:pPr/>
              <a:t>45</a:t>
            </a:fld>
            <a:r>
              <a:rPr lang="en-US"/>
              <a:t>-</a:t>
            </a:r>
          </a:p>
        </p:txBody>
      </p:sp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Dependence (continued)</a:t>
            </a:r>
          </a:p>
        </p:txBody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5000"/>
              </a:lnSpc>
            </a:pPr>
            <a:r>
              <a:rPr lang="en-US" sz="2400" dirty="0"/>
              <a:t>The dependence is said to </a:t>
            </a:r>
            <a:r>
              <a:rPr lang="en-US" sz="2400" dirty="0">
                <a:solidFill>
                  <a:srgbClr val="FF0033"/>
                </a:solidFill>
              </a:rPr>
              <a:t>flow</a:t>
            </a:r>
            <a:r>
              <a:rPr lang="en-US" sz="2400" dirty="0"/>
              <a:t> from S</a:t>
            </a:r>
            <a:r>
              <a:rPr lang="en-US" sz="2400" baseline="-25000" dirty="0"/>
              <a:t>i</a:t>
            </a:r>
            <a:r>
              <a:rPr lang="en-US" sz="2400" dirty="0"/>
              <a:t> to </a:t>
            </a:r>
            <a:r>
              <a:rPr lang="en-US" sz="2400" dirty="0" err="1"/>
              <a:t>S</a:t>
            </a:r>
            <a:r>
              <a:rPr lang="en-US" sz="2400" baseline="-25000" dirty="0" err="1"/>
              <a:t>j</a:t>
            </a:r>
            <a:r>
              <a:rPr lang="en-US" sz="2400" dirty="0"/>
              <a:t> because S</a:t>
            </a:r>
            <a:r>
              <a:rPr lang="en-US" sz="2400" baseline="-25000" dirty="0"/>
              <a:t>i</a:t>
            </a:r>
            <a:r>
              <a:rPr lang="en-US" sz="2400" dirty="0"/>
              <a:t> precedes </a:t>
            </a:r>
            <a:r>
              <a:rPr lang="en-US" sz="2400" dirty="0" err="1"/>
              <a:t>S</a:t>
            </a:r>
            <a:r>
              <a:rPr lang="en-US" sz="2400" baseline="-25000" dirty="0" err="1"/>
              <a:t>j</a:t>
            </a:r>
            <a:r>
              <a:rPr lang="en-US" sz="2400" dirty="0"/>
              <a:t> in execution. </a:t>
            </a:r>
          </a:p>
          <a:p>
            <a:pPr>
              <a:lnSpc>
                <a:spcPct val="85000"/>
              </a:lnSpc>
            </a:pPr>
            <a:r>
              <a:rPr lang="en-US" sz="2400" dirty="0"/>
              <a:t>S</a:t>
            </a:r>
            <a:r>
              <a:rPr lang="en-US" sz="2400" baseline="-25000" dirty="0"/>
              <a:t>i</a:t>
            </a:r>
            <a:r>
              <a:rPr lang="en-US" sz="2400" dirty="0"/>
              <a:t> is said to be the </a:t>
            </a:r>
            <a:r>
              <a:rPr lang="en-US" sz="2400" dirty="0">
                <a:solidFill>
                  <a:srgbClr val="FF0033"/>
                </a:solidFill>
              </a:rPr>
              <a:t>source</a:t>
            </a:r>
            <a:r>
              <a:rPr lang="en-US" sz="2400" dirty="0"/>
              <a:t> of the dependence. </a:t>
            </a:r>
            <a:r>
              <a:rPr lang="en-US" sz="2400" dirty="0" err="1"/>
              <a:t>S</a:t>
            </a:r>
            <a:r>
              <a:rPr lang="en-US" sz="2400" baseline="-25000" dirty="0" err="1"/>
              <a:t>j</a:t>
            </a:r>
            <a:r>
              <a:rPr lang="en-US" sz="2400" dirty="0"/>
              <a:t> is said to be the </a:t>
            </a:r>
            <a:r>
              <a:rPr lang="en-US" sz="2400" dirty="0">
                <a:solidFill>
                  <a:srgbClr val="FF0033"/>
                </a:solidFill>
              </a:rPr>
              <a:t>sink</a:t>
            </a:r>
            <a:r>
              <a:rPr lang="en-US" sz="2400" dirty="0"/>
              <a:t> of the dependence.</a:t>
            </a:r>
          </a:p>
          <a:p>
            <a:pPr>
              <a:lnSpc>
                <a:spcPct val="85000"/>
              </a:lnSpc>
            </a:pPr>
            <a:r>
              <a:rPr lang="en-US" sz="2400" dirty="0"/>
              <a:t>The only “true” dependence is flow dependence; it represents the flow of data in the program.</a:t>
            </a:r>
          </a:p>
          <a:p>
            <a:pPr>
              <a:lnSpc>
                <a:spcPct val="85000"/>
              </a:lnSpc>
            </a:pPr>
            <a:r>
              <a:rPr lang="en-US" sz="2400" dirty="0"/>
              <a:t>The other types of dependence are caused by programming style; they may be eliminated by re-naming.</a:t>
            </a:r>
          </a:p>
        </p:txBody>
      </p:sp>
      <p:graphicFrame>
        <p:nvGraphicFramePr>
          <p:cNvPr id="3911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7036785"/>
              </p:ext>
            </p:extLst>
          </p:nvPr>
        </p:nvGraphicFramePr>
        <p:xfrm>
          <a:off x="3352800" y="4495800"/>
          <a:ext cx="2006600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4" imgW="2006280" imgH="1358640" progId="Equation.3">
                  <p:embed/>
                </p:oleObj>
              </mc:Choice>
              <mc:Fallback>
                <p:oleObj name="Equation" r:id="rId4" imgW="2006280" imgH="1358640" progId="Equation.3">
                  <p:embed/>
                  <p:pic>
                    <p:nvPicPr>
                      <p:cNvPr id="39117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495800"/>
                        <a:ext cx="2006600" cy="1358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651815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6D6A4811-5F83-49CE-8665-6F5C5F76B2C6}" type="slidenum">
              <a:rPr lang="en-US"/>
              <a:pPr/>
              <a:t>46</a:t>
            </a:fld>
            <a:r>
              <a:rPr lang="en-US"/>
              <a:t>-</a:t>
            </a:r>
          </a:p>
        </p:txBody>
      </p:sp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Dependence (continued)</a:t>
            </a:r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12068"/>
            <a:ext cx="7772400" cy="1538288"/>
          </a:xfrm>
        </p:spPr>
        <p:txBody>
          <a:bodyPr>
            <a:noAutofit/>
          </a:bodyPr>
          <a:lstStyle/>
          <a:p>
            <a:r>
              <a:rPr lang="en-US" sz="2400" dirty="0"/>
              <a:t>Data dependence in a program may be represented using a </a:t>
            </a:r>
            <a:r>
              <a:rPr lang="en-US" sz="2400" dirty="0">
                <a:solidFill>
                  <a:srgbClr val="FF0033"/>
                </a:solidFill>
              </a:rPr>
              <a:t>dependence graph</a:t>
            </a:r>
            <a:r>
              <a:rPr lang="en-US" sz="2400" dirty="0"/>
              <a:t> G=(V,E), where the nodes V represent statements in the program and the directed edges E represent dependence relations.</a:t>
            </a:r>
          </a:p>
        </p:txBody>
      </p:sp>
      <p:grpSp>
        <p:nvGrpSpPr>
          <p:cNvPr id="392196" name="Group 4"/>
          <p:cNvGrpSpPr>
            <a:grpSpLocks/>
          </p:cNvGrpSpPr>
          <p:nvPr/>
        </p:nvGrpSpPr>
        <p:grpSpPr bwMode="auto">
          <a:xfrm>
            <a:off x="5257800" y="2971800"/>
            <a:ext cx="1963738" cy="2743200"/>
            <a:chOff x="2400" y="1872"/>
            <a:chExt cx="1237" cy="1728"/>
          </a:xfrm>
        </p:grpSpPr>
        <p:sp>
          <p:nvSpPr>
            <p:cNvPr id="392197" name="Line 5"/>
            <p:cNvSpPr>
              <a:spLocks noChangeShapeType="1"/>
            </p:cNvSpPr>
            <p:nvPr/>
          </p:nvSpPr>
          <p:spPr bwMode="auto">
            <a:xfrm>
              <a:off x="3024" y="2160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198" name="Oval 6"/>
            <p:cNvSpPr>
              <a:spLocks noChangeArrowheads="1"/>
            </p:cNvSpPr>
            <p:nvPr/>
          </p:nvSpPr>
          <p:spPr bwMode="auto">
            <a:xfrm>
              <a:off x="2880" y="1872"/>
              <a:ext cx="288" cy="28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S</a:t>
              </a:r>
              <a:r>
                <a:rPr lang="en-US" sz="2000" baseline="-25000"/>
                <a:t>1</a:t>
              </a:r>
              <a:endParaRPr lang="en-US"/>
            </a:p>
          </p:txBody>
        </p:sp>
        <p:sp>
          <p:nvSpPr>
            <p:cNvPr id="392199" name="Oval 7"/>
            <p:cNvSpPr>
              <a:spLocks noChangeArrowheads="1"/>
            </p:cNvSpPr>
            <p:nvPr/>
          </p:nvSpPr>
          <p:spPr bwMode="auto">
            <a:xfrm>
              <a:off x="2880" y="2352"/>
              <a:ext cx="288" cy="28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S</a:t>
              </a:r>
              <a:r>
                <a:rPr lang="en-US" sz="2000" baseline="-25000"/>
                <a:t>2</a:t>
              </a:r>
              <a:endParaRPr lang="en-US"/>
            </a:p>
          </p:txBody>
        </p:sp>
        <p:sp>
          <p:nvSpPr>
            <p:cNvPr id="392200" name="Oval 8"/>
            <p:cNvSpPr>
              <a:spLocks noChangeArrowheads="1"/>
            </p:cNvSpPr>
            <p:nvPr/>
          </p:nvSpPr>
          <p:spPr bwMode="auto">
            <a:xfrm>
              <a:off x="2880" y="2832"/>
              <a:ext cx="288" cy="28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S</a:t>
              </a:r>
              <a:r>
                <a:rPr lang="en-US" sz="2000" baseline="-25000"/>
                <a:t>3</a:t>
              </a:r>
              <a:endParaRPr lang="en-US"/>
            </a:p>
          </p:txBody>
        </p:sp>
        <p:sp>
          <p:nvSpPr>
            <p:cNvPr id="392201" name="Oval 9"/>
            <p:cNvSpPr>
              <a:spLocks noChangeArrowheads="1"/>
            </p:cNvSpPr>
            <p:nvPr/>
          </p:nvSpPr>
          <p:spPr bwMode="auto">
            <a:xfrm>
              <a:off x="2880" y="3312"/>
              <a:ext cx="288" cy="28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S</a:t>
              </a:r>
              <a:r>
                <a:rPr lang="en-US" sz="2000" baseline="-25000"/>
                <a:t>4</a:t>
              </a:r>
              <a:endParaRPr lang="en-US"/>
            </a:p>
          </p:txBody>
        </p:sp>
        <p:sp>
          <p:nvSpPr>
            <p:cNvPr id="392202" name="Line 10"/>
            <p:cNvSpPr>
              <a:spLocks noChangeShapeType="1"/>
            </p:cNvSpPr>
            <p:nvPr/>
          </p:nvSpPr>
          <p:spPr bwMode="auto">
            <a:xfrm>
              <a:off x="3024" y="2640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203" name="Line 11"/>
            <p:cNvSpPr>
              <a:spLocks noChangeShapeType="1"/>
            </p:cNvSpPr>
            <p:nvPr/>
          </p:nvSpPr>
          <p:spPr bwMode="auto">
            <a:xfrm>
              <a:off x="3024" y="3120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92204" name="AutoShape 12"/>
            <p:cNvCxnSpPr>
              <a:cxnSpLocks noChangeShapeType="1"/>
              <a:stCxn id="392198" idx="6"/>
              <a:endCxn id="392200" idx="6"/>
            </p:cNvCxnSpPr>
            <p:nvPr/>
          </p:nvCxnSpPr>
          <p:spPr bwMode="auto">
            <a:xfrm>
              <a:off x="3174" y="2016"/>
              <a:ext cx="1" cy="960"/>
            </a:xfrm>
            <a:prstGeom prst="curvedConnector3">
              <a:avLst>
                <a:gd name="adj1" fmla="val 27000000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</p:cxnSp>
        <p:cxnSp>
          <p:nvCxnSpPr>
            <p:cNvPr id="392205" name="AutoShape 13"/>
            <p:cNvCxnSpPr>
              <a:cxnSpLocks noChangeShapeType="1"/>
              <a:stCxn id="392199" idx="2"/>
              <a:endCxn id="392201" idx="2"/>
            </p:cNvCxnSpPr>
            <p:nvPr/>
          </p:nvCxnSpPr>
          <p:spPr bwMode="auto">
            <a:xfrm rot="10800000" flipH="1" flipV="1">
              <a:off x="2874" y="2496"/>
              <a:ext cx="1" cy="960"/>
            </a:xfrm>
            <a:prstGeom prst="curvedConnector3">
              <a:avLst>
                <a:gd name="adj1" fmla="val -29200005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392206" name="Text Box 14"/>
            <p:cNvSpPr txBox="1">
              <a:spLocks noChangeArrowheads="1"/>
            </p:cNvSpPr>
            <p:nvPr/>
          </p:nvSpPr>
          <p:spPr bwMode="auto">
            <a:xfrm>
              <a:off x="2976" y="2112"/>
              <a:ext cx="224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latin typeface="Symbol" pitchFamily="18" charset="2"/>
                </a:rPr>
                <a:t>d</a:t>
              </a:r>
              <a:r>
                <a:rPr lang="en-US" sz="1600" baseline="50000"/>
                <a:t>t</a:t>
              </a:r>
              <a:endParaRPr lang="en-US"/>
            </a:p>
          </p:txBody>
        </p:sp>
        <p:sp>
          <p:nvSpPr>
            <p:cNvPr id="392207" name="Text Box 15"/>
            <p:cNvSpPr txBox="1">
              <a:spLocks noChangeArrowheads="1"/>
            </p:cNvSpPr>
            <p:nvPr/>
          </p:nvSpPr>
          <p:spPr bwMode="auto">
            <a:xfrm>
              <a:off x="2976" y="2592"/>
              <a:ext cx="239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latin typeface="Symbol" pitchFamily="18" charset="2"/>
                </a:rPr>
                <a:t>d</a:t>
              </a:r>
              <a:r>
                <a:rPr lang="en-US" sz="1600" baseline="50000">
                  <a:latin typeface="Symbol" pitchFamily="18" charset="2"/>
                </a:rPr>
                <a:t>a</a:t>
              </a:r>
              <a:endParaRPr lang="en-US"/>
            </a:p>
          </p:txBody>
        </p:sp>
        <p:sp>
          <p:nvSpPr>
            <p:cNvPr id="392208" name="Text Box 16"/>
            <p:cNvSpPr txBox="1">
              <a:spLocks noChangeArrowheads="1"/>
            </p:cNvSpPr>
            <p:nvPr/>
          </p:nvSpPr>
          <p:spPr bwMode="auto">
            <a:xfrm>
              <a:off x="2976" y="3072"/>
              <a:ext cx="229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latin typeface="Symbol" pitchFamily="18" charset="2"/>
                </a:rPr>
                <a:t>d</a:t>
              </a:r>
              <a:r>
                <a:rPr lang="en-US" sz="1600" baseline="50000"/>
                <a:t>o</a:t>
              </a:r>
              <a:endParaRPr lang="en-US"/>
            </a:p>
          </p:txBody>
        </p:sp>
        <p:sp>
          <p:nvSpPr>
            <p:cNvPr id="392209" name="Text Box 17"/>
            <p:cNvSpPr txBox="1">
              <a:spLocks noChangeArrowheads="1"/>
            </p:cNvSpPr>
            <p:nvPr/>
          </p:nvSpPr>
          <p:spPr bwMode="auto">
            <a:xfrm>
              <a:off x="3408" y="2400"/>
              <a:ext cx="229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latin typeface="Symbol" pitchFamily="18" charset="2"/>
                </a:rPr>
                <a:t>d</a:t>
              </a:r>
              <a:r>
                <a:rPr lang="en-US" sz="1600" baseline="50000"/>
                <a:t>o</a:t>
              </a:r>
              <a:endParaRPr lang="en-US"/>
            </a:p>
          </p:txBody>
        </p:sp>
        <p:sp>
          <p:nvSpPr>
            <p:cNvPr id="392210" name="Text Box 18"/>
            <p:cNvSpPr txBox="1">
              <a:spLocks noChangeArrowheads="1"/>
            </p:cNvSpPr>
            <p:nvPr/>
          </p:nvSpPr>
          <p:spPr bwMode="auto">
            <a:xfrm>
              <a:off x="2400" y="2880"/>
              <a:ext cx="224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latin typeface="Symbol" pitchFamily="18" charset="2"/>
                </a:rPr>
                <a:t>d</a:t>
              </a:r>
              <a:r>
                <a:rPr lang="en-US" sz="1600" baseline="50000"/>
                <a:t>t</a:t>
              </a:r>
              <a:endParaRPr lang="en-US"/>
            </a:p>
          </p:txBody>
        </p:sp>
        <p:cxnSp>
          <p:nvCxnSpPr>
            <p:cNvPr id="392211" name="AutoShape 19"/>
            <p:cNvCxnSpPr>
              <a:cxnSpLocks noChangeShapeType="1"/>
            </p:cNvCxnSpPr>
            <p:nvPr/>
          </p:nvCxnSpPr>
          <p:spPr bwMode="auto">
            <a:xfrm>
              <a:off x="3168" y="2976"/>
              <a:ext cx="1" cy="480"/>
            </a:xfrm>
            <a:prstGeom prst="curvedConnector3">
              <a:avLst>
                <a:gd name="adj1" fmla="val 13800000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392212" name="Text Box 20"/>
            <p:cNvSpPr txBox="1">
              <a:spLocks noChangeArrowheads="1"/>
            </p:cNvSpPr>
            <p:nvPr/>
          </p:nvSpPr>
          <p:spPr bwMode="auto">
            <a:xfrm>
              <a:off x="3264" y="3072"/>
              <a:ext cx="231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latin typeface="Symbol" pitchFamily="18" charset="2"/>
                </a:rPr>
                <a:t>d</a:t>
              </a:r>
              <a:r>
                <a:rPr lang="en-US" sz="1600" baseline="50000"/>
                <a:t>I</a:t>
              </a:r>
              <a:endParaRPr lang="en-US"/>
            </a:p>
          </p:txBody>
        </p:sp>
      </p:grpSp>
      <p:graphicFrame>
        <p:nvGraphicFramePr>
          <p:cNvPr id="392213" name="Object 21"/>
          <p:cNvGraphicFramePr>
            <a:graphicFrameLocks noChangeAspect="1"/>
          </p:cNvGraphicFramePr>
          <p:nvPr/>
        </p:nvGraphicFramePr>
        <p:xfrm>
          <a:off x="2012950" y="3359150"/>
          <a:ext cx="2209800" cy="186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4" imgW="2209680" imgH="1866600" progId="Equation.3">
                  <p:embed/>
                </p:oleObj>
              </mc:Choice>
              <mc:Fallback>
                <p:oleObj name="Equation" r:id="rId4" imgW="2209680" imgH="1866600" progId="Equation.3">
                  <p:embed/>
                  <p:pic>
                    <p:nvPicPr>
                      <p:cNvPr id="392213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2950" y="3359150"/>
                        <a:ext cx="2209800" cy="186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833724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1B899715-D201-4CA6-B5F6-C96E37073D1D}" type="slidenum">
              <a:rPr lang="en-US"/>
              <a:pPr/>
              <a:t>47</a:t>
            </a:fld>
            <a:r>
              <a:rPr lang="en-US"/>
              <a:t>-</a:t>
            </a:r>
          </a:p>
        </p:txBody>
      </p:sp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Value or Location?</a:t>
            </a:r>
          </a:p>
        </p:txBody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There are two ways a dependence is defined: </a:t>
            </a:r>
            <a:r>
              <a:rPr lang="en-US">
                <a:solidFill>
                  <a:srgbClr val="FF0033"/>
                </a:solidFill>
              </a:rPr>
              <a:t>value-oriented</a:t>
            </a:r>
            <a:r>
              <a:rPr lang="en-US"/>
              <a:t> or </a:t>
            </a:r>
            <a:r>
              <a:rPr lang="en-US">
                <a:solidFill>
                  <a:srgbClr val="FF0033"/>
                </a:solidFill>
              </a:rPr>
              <a:t>location-oriented</a:t>
            </a:r>
            <a:r>
              <a:rPr lang="en-US"/>
              <a:t>.</a:t>
            </a:r>
          </a:p>
        </p:txBody>
      </p:sp>
      <p:graphicFrame>
        <p:nvGraphicFramePr>
          <p:cNvPr id="39322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2587065"/>
              </p:ext>
            </p:extLst>
          </p:nvPr>
        </p:nvGraphicFramePr>
        <p:xfrm>
          <a:off x="3467100" y="3048000"/>
          <a:ext cx="2209800" cy="186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4" imgW="2209680" imgH="1866600" progId="Equation.3">
                  <p:embed/>
                </p:oleObj>
              </mc:Choice>
              <mc:Fallback>
                <p:oleObj name="Equation" r:id="rId4" imgW="2209680" imgH="1866600" progId="Equation.3">
                  <p:embed/>
                  <p:pic>
                    <p:nvPicPr>
                      <p:cNvPr id="3932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7100" y="3048000"/>
                        <a:ext cx="2209800" cy="186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422739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4556B1E0-06CD-46FA-99EA-61BDEAC2426E}" type="slidenum">
              <a:rPr lang="en-US"/>
              <a:pPr/>
              <a:t>48</a:t>
            </a:fld>
            <a:r>
              <a:rPr lang="en-US"/>
              <a:t>-</a:t>
            </a:r>
          </a:p>
        </p:txBody>
      </p:sp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1</a:t>
            </a:r>
          </a:p>
        </p:txBody>
      </p:sp>
      <p:sp>
        <p:nvSpPr>
          <p:cNvPr id="394243" name="Text Box 3"/>
          <p:cNvSpPr txBox="1">
            <a:spLocks noChangeArrowheads="1"/>
          </p:cNvSpPr>
          <p:nvPr/>
        </p:nvSpPr>
        <p:spPr bwMode="auto">
          <a:xfrm>
            <a:off x="990600" y="1600200"/>
            <a:ext cx="2667000" cy="1190625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</a:rPr>
              <a:t>       </a:t>
            </a:r>
            <a:r>
              <a:rPr lang="en-US"/>
              <a:t>do i = 2, 4</a:t>
            </a:r>
          </a:p>
          <a:p>
            <a:r>
              <a:rPr lang="en-US">
                <a:solidFill>
                  <a:srgbClr val="FF0033"/>
                </a:solidFill>
              </a:rPr>
              <a:t>S</a:t>
            </a:r>
            <a:r>
              <a:rPr lang="en-US" baseline="-25000">
                <a:solidFill>
                  <a:srgbClr val="FF0033"/>
                </a:solidFill>
              </a:rPr>
              <a:t>1</a:t>
            </a:r>
            <a:r>
              <a:rPr lang="en-US">
                <a:solidFill>
                  <a:srgbClr val="FF0033"/>
                </a:solidFill>
              </a:rPr>
              <a:t>:</a:t>
            </a:r>
            <a:r>
              <a:rPr lang="en-US"/>
              <a:t>    </a:t>
            </a:r>
            <a:r>
              <a:rPr lang="en-US">
                <a:solidFill>
                  <a:srgbClr val="FF0033"/>
                </a:solidFill>
              </a:rPr>
              <a:t>a(i)</a:t>
            </a:r>
            <a:r>
              <a:rPr lang="en-US"/>
              <a:t> = b(i) + c(i)</a:t>
            </a:r>
          </a:p>
          <a:p>
            <a:r>
              <a:rPr lang="en-US">
                <a:solidFill>
                  <a:srgbClr val="FF0033"/>
                </a:solidFill>
              </a:rPr>
              <a:t>S</a:t>
            </a:r>
            <a:r>
              <a:rPr lang="en-US" baseline="-25000">
                <a:solidFill>
                  <a:srgbClr val="FF0033"/>
                </a:solidFill>
              </a:rPr>
              <a:t>2</a:t>
            </a:r>
            <a:r>
              <a:rPr lang="en-US">
                <a:solidFill>
                  <a:srgbClr val="FF0033"/>
                </a:solidFill>
              </a:rPr>
              <a:t>:    </a:t>
            </a:r>
            <a:r>
              <a:rPr lang="en-US"/>
              <a:t>d(i) = </a:t>
            </a:r>
            <a:r>
              <a:rPr lang="en-US">
                <a:solidFill>
                  <a:srgbClr val="FF0033"/>
                </a:solidFill>
              </a:rPr>
              <a:t>a(i)</a:t>
            </a:r>
            <a:endParaRPr lang="en-US"/>
          </a:p>
          <a:p>
            <a:r>
              <a:rPr lang="en-US"/>
              <a:t>      end do</a:t>
            </a:r>
          </a:p>
        </p:txBody>
      </p:sp>
      <p:grpSp>
        <p:nvGrpSpPr>
          <p:cNvPr id="394244" name="Group 4"/>
          <p:cNvGrpSpPr>
            <a:grpSpLocks/>
          </p:cNvGrpSpPr>
          <p:nvPr/>
        </p:nvGrpSpPr>
        <p:grpSpPr bwMode="auto">
          <a:xfrm>
            <a:off x="3886200" y="1228725"/>
            <a:ext cx="4497388" cy="1438275"/>
            <a:chOff x="2448" y="774"/>
            <a:chExt cx="2833" cy="906"/>
          </a:xfrm>
        </p:grpSpPr>
        <p:grpSp>
          <p:nvGrpSpPr>
            <p:cNvPr id="394245" name="Group 5"/>
            <p:cNvGrpSpPr>
              <a:grpSpLocks/>
            </p:cNvGrpSpPr>
            <p:nvPr/>
          </p:nvGrpSpPr>
          <p:grpSpPr bwMode="auto">
            <a:xfrm>
              <a:off x="2448" y="1014"/>
              <a:ext cx="2833" cy="330"/>
              <a:chOff x="768" y="2070"/>
              <a:chExt cx="2833" cy="330"/>
            </a:xfrm>
          </p:grpSpPr>
          <p:sp>
            <p:nvSpPr>
              <p:cNvPr id="394246" name="Line 6"/>
              <p:cNvSpPr>
                <a:spLocks noChangeShapeType="1"/>
              </p:cNvSpPr>
              <p:nvPr/>
            </p:nvSpPr>
            <p:spPr bwMode="auto">
              <a:xfrm>
                <a:off x="100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4247" name="Oval 7"/>
              <p:cNvSpPr>
                <a:spLocks noChangeArrowheads="1"/>
              </p:cNvSpPr>
              <p:nvPr/>
            </p:nvSpPr>
            <p:spPr bwMode="auto">
              <a:xfrm>
                <a:off x="91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4248" name="Oval 8"/>
              <p:cNvSpPr>
                <a:spLocks noChangeArrowheads="1"/>
              </p:cNvSpPr>
              <p:nvPr/>
            </p:nvSpPr>
            <p:spPr bwMode="auto">
              <a:xfrm>
                <a:off x="139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4249" name="Oval 9"/>
              <p:cNvSpPr>
                <a:spLocks noChangeArrowheads="1"/>
              </p:cNvSpPr>
              <p:nvPr/>
            </p:nvSpPr>
            <p:spPr bwMode="auto">
              <a:xfrm>
                <a:off x="187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4250" name="Oval 10"/>
              <p:cNvSpPr>
                <a:spLocks noChangeArrowheads="1"/>
              </p:cNvSpPr>
              <p:nvPr/>
            </p:nvSpPr>
            <p:spPr bwMode="auto">
              <a:xfrm>
                <a:off x="235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4251" name="Oval 11"/>
              <p:cNvSpPr>
                <a:spLocks noChangeArrowheads="1"/>
              </p:cNvSpPr>
              <p:nvPr/>
            </p:nvSpPr>
            <p:spPr bwMode="auto">
              <a:xfrm>
                <a:off x="283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4252" name="Oval 12"/>
              <p:cNvSpPr>
                <a:spLocks noChangeArrowheads="1"/>
              </p:cNvSpPr>
              <p:nvPr/>
            </p:nvSpPr>
            <p:spPr bwMode="auto">
              <a:xfrm>
                <a:off x="331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4253" name="Rectangle 13"/>
              <p:cNvSpPr>
                <a:spLocks noChangeArrowheads="1"/>
              </p:cNvSpPr>
              <p:nvPr/>
            </p:nvSpPr>
            <p:spPr bwMode="auto">
              <a:xfrm>
                <a:off x="768" y="2070"/>
                <a:ext cx="419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1</a:t>
                </a:r>
                <a:r>
                  <a:rPr lang="en-US" sz="1600">
                    <a:solidFill>
                      <a:srgbClr val="FF0033"/>
                    </a:solidFill>
                  </a:rPr>
                  <a:t>[2]</a:t>
                </a:r>
              </a:p>
            </p:txBody>
          </p:sp>
          <p:sp>
            <p:nvSpPr>
              <p:cNvPr id="394254" name="Rectangle 14"/>
              <p:cNvSpPr>
                <a:spLocks noChangeArrowheads="1"/>
              </p:cNvSpPr>
              <p:nvPr/>
            </p:nvSpPr>
            <p:spPr bwMode="auto">
              <a:xfrm>
                <a:off x="1248" y="2070"/>
                <a:ext cx="433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2</a:t>
                </a:r>
                <a:r>
                  <a:rPr lang="en-US" sz="1600">
                    <a:solidFill>
                      <a:srgbClr val="FF0033"/>
                    </a:solidFill>
                  </a:rPr>
                  <a:t>[2]</a:t>
                </a:r>
              </a:p>
            </p:txBody>
          </p:sp>
          <p:sp>
            <p:nvSpPr>
              <p:cNvPr id="394255" name="Rectangle 15"/>
              <p:cNvSpPr>
                <a:spLocks noChangeArrowheads="1"/>
              </p:cNvSpPr>
              <p:nvPr/>
            </p:nvSpPr>
            <p:spPr bwMode="auto">
              <a:xfrm>
                <a:off x="1728" y="2070"/>
                <a:ext cx="419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1</a:t>
                </a:r>
                <a:r>
                  <a:rPr lang="en-US" sz="1600">
                    <a:solidFill>
                      <a:srgbClr val="FF0033"/>
                    </a:solidFill>
                  </a:rPr>
                  <a:t>[3]</a:t>
                </a:r>
              </a:p>
            </p:txBody>
          </p:sp>
          <p:sp>
            <p:nvSpPr>
              <p:cNvPr id="394256" name="Rectangle 16"/>
              <p:cNvSpPr>
                <a:spLocks noChangeArrowheads="1"/>
              </p:cNvSpPr>
              <p:nvPr/>
            </p:nvSpPr>
            <p:spPr bwMode="auto">
              <a:xfrm>
                <a:off x="2208" y="2070"/>
                <a:ext cx="433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2</a:t>
                </a:r>
                <a:r>
                  <a:rPr lang="en-US" sz="1600">
                    <a:solidFill>
                      <a:srgbClr val="FF0033"/>
                    </a:solidFill>
                  </a:rPr>
                  <a:t>[3]</a:t>
                </a:r>
              </a:p>
            </p:txBody>
          </p:sp>
          <p:sp>
            <p:nvSpPr>
              <p:cNvPr id="394257" name="Rectangle 17"/>
              <p:cNvSpPr>
                <a:spLocks noChangeArrowheads="1"/>
              </p:cNvSpPr>
              <p:nvPr/>
            </p:nvSpPr>
            <p:spPr bwMode="auto">
              <a:xfrm>
                <a:off x="2688" y="2070"/>
                <a:ext cx="419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1</a:t>
                </a:r>
                <a:r>
                  <a:rPr lang="en-US" sz="1600">
                    <a:solidFill>
                      <a:srgbClr val="FF0033"/>
                    </a:solidFill>
                  </a:rPr>
                  <a:t>[4]</a:t>
                </a:r>
              </a:p>
            </p:txBody>
          </p:sp>
          <p:sp>
            <p:nvSpPr>
              <p:cNvPr id="394258" name="Rectangle 18"/>
              <p:cNvSpPr>
                <a:spLocks noChangeArrowheads="1"/>
              </p:cNvSpPr>
              <p:nvPr/>
            </p:nvSpPr>
            <p:spPr bwMode="auto">
              <a:xfrm>
                <a:off x="3168" y="2070"/>
                <a:ext cx="433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2</a:t>
                </a:r>
                <a:r>
                  <a:rPr lang="en-US" sz="1600">
                    <a:solidFill>
                      <a:srgbClr val="FF0033"/>
                    </a:solidFill>
                  </a:rPr>
                  <a:t>[4]</a:t>
                </a:r>
              </a:p>
            </p:txBody>
          </p:sp>
          <p:sp>
            <p:nvSpPr>
              <p:cNvPr id="394259" name="Line 19"/>
              <p:cNvSpPr>
                <a:spLocks noChangeShapeType="1"/>
              </p:cNvSpPr>
              <p:nvPr/>
            </p:nvSpPr>
            <p:spPr bwMode="auto">
              <a:xfrm>
                <a:off x="148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4260" name="Line 20"/>
              <p:cNvSpPr>
                <a:spLocks noChangeShapeType="1"/>
              </p:cNvSpPr>
              <p:nvPr/>
            </p:nvSpPr>
            <p:spPr bwMode="auto">
              <a:xfrm>
                <a:off x="196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4261" name="Line 21"/>
              <p:cNvSpPr>
                <a:spLocks noChangeShapeType="1"/>
              </p:cNvSpPr>
              <p:nvPr/>
            </p:nvSpPr>
            <p:spPr bwMode="auto">
              <a:xfrm>
                <a:off x="244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4262" name="Line 22"/>
              <p:cNvSpPr>
                <a:spLocks noChangeShapeType="1"/>
              </p:cNvSpPr>
              <p:nvPr/>
            </p:nvSpPr>
            <p:spPr bwMode="auto">
              <a:xfrm>
                <a:off x="292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4263" name="Line 23"/>
            <p:cNvSpPr>
              <a:spLocks noChangeShapeType="1"/>
            </p:cNvSpPr>
            <p:nvPr/>
          </p:nvSpPr>
          <p:spPr bwMode="auto">
            <a:xfrm>
              <a:off x="3360" y="864"/>
              <a:ext cx="0" cy="816"/>
            </a:xfrm>
            <a:prstGeom prst="line">
              <a:avLst/>
            </a:prstGeom>
            <a:noFill/>
            <a:ln w="19050">
              <a:solidFill>
                <a:srgbClr val="FF0033"/>
              </a:solidFill>
              <a:prstDash val="dash"/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264" name="Line 24"/>
            <p:cNvSpPr>
              <a:spLocks noChangeShapeType="1"/>
            </p:cNvSpPr>
            <p:nvPr/>
          </p:nvSpPr>
          <p:spPr bwMode="auto">
            <a:xfrm>
              <a:off x="4320" y="864"/>
              <a:ext cx="0" cy="816"/>
            </a:xfrm>
            <a:prstGeom prst="line">
              <a:avLst/>
            </a:prstGeom>
            <a:noFill/>
            <a:ln w="19050">
              <a:solidFill>
                <a:srgbClr val="FF0033"/>
              </a:solidFill>
              <a:prstDash val="dash"/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265" name="Text Box 25"/>
            <p:cNvSpPr txBox="1">
              <a:spLocks noChangeArrowheads="1"/>
            </p:cNvSpPr>
            <p:nvPr/>
          </p:nvSpPr>
          <p:spPr bwMode="auto">
            <a:xfrm>
              <a:off x="2784" y="774"/>
              <a:ext cx="295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/>
                <a:t>i=2</a:t>
              </a:r>
            </a:p>
          </p:txBody>
        </p:sp>
        <p:sp>
          <p:nvSpPr>
            <p:cNvPr id="394266" name="Text Box 26"/>
            <p:cNvSpPr txBox="1">
              <a:spLocks noChangeArrowheads="1"/>
            </p:cNvSpPr>
            <p:nvPr/>
          </p:nvSpPr>
          <p:spPr bwMode="auto">
            <a:xfrm>
              <a:off x="3696" y="774"/>
              <a:ext cx="295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/>
                <a:t>i=3</a:t>
              </a:r>
            </a:p>
          </p:txBody>
        </p:sp>
        <p:sp>
          <p:nvSpPr>
            <p:cNvPr id="394267" name="Text Box 27"/>
            <p:cNvSpPr txBox="1">
              <a:spLocks noChangeArrowheads="1"/>
            </p:cNvSpPr>
            <p:nvPr/>
          </p:nvSpPr>
          <p:spPr bwMode="auto">
            <a:xfrm>
              <a:off x="4608" y="774"/>
              <a:ext cx="295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/>
                <a:t>i=4</a:t>
              </a:r>
            </a:p>
          </p:txBody>
        </p:sp>
      </p:grpSp>
      <p:grpSp>
        <p:nvGrpSpPr>
          <p:cNvPr id="394268" name="Group 28"/>
          <p:cNvGrpSpPr>
            <a:grpSpLocks/>
          </p:cNvGrpSpPr>
          <p:nvPr/>
        </p:nvGrpSpPr>
        <p:grpSpPr bwMode="auto">
          <a:xfrm>
            <a:off x="3886200" y="2133600"/>
            <a:ext cx="4371975" cy="803275"/>
            <a:chOff x="2448" y="1344"/>
            <a:chExt cx="2754" cy="506"/>
          </a:xfrm>
        </p:grpSpPr>
        <p:sp>
          <p:nvSpPr>
            <p:cNvPr id="394269" name="Line 29"/>
            <p:cNvSpPr>
              <a:spLocks noChangeShapeType="1"/>
            </p:cNvSpPr>
            <p:nvPr/>
          </p:nvSpPr>
          <p:spPr bwMode="auto">
            <a:xfrm>
              <a:off x="264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270" name="Line 30"/>
            <p:cNvSpPr>
              <a:spLocks noChangeShapeType="1"/>
            </p:cNvSpPr>
            <p:nvPr/>
          </p:nvSpPr>
          <p:spPr bwMode="auto">
            <a:xfrm>
              <a:off x="312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271" name="Line 31"/>
            <p:cNvSpPr>
              <a:spLocks noChangeShapeType="1"/>
            </p:cNvSpPr>
            <p:nvPr/>
          </p:nvSpPr>
          <p:spPr bwMode="auto">
            <a:xfrm>
              <a:off x="360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272" name="Line 32"/>
            <p:cNvSpPr>
              <a:spLocks noChangeShapeType="1"/>
            </p:cNvSpPr>
            <p:nvPr/>
          </p:nvSpPr>
          <p:spPr bwMode="auto">
            <a:xfrm>
              <a:off x="408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273" name="Line 33"/>
            <p:cNvSpPr>
              <a:spLocks noChangeShapeType="1"/>
            </p:cNvSpPr>
            <p:nvPr/>
          </p:nvSpPr>
          <p:spPr bwMode="auto">
            <a:xfrm>
              <a:off x="456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274" name="Line 34"/>
            <p:cNvSpPr>
              <a:spLocks noChangeShapeType="1"/>
            </p:cNvSpPr>
            <p:nvPr/>
          </p:nvSpPr>
          <p:spPr bwMode="auto">
            <a:xfrm>
              <a:off x="504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275" name="Text Box 35"/>
            <p:cNvSpPr txBox="1">
              <a:spLocks noChangeArrowheads="1"/>
            </p:cNvSpPr>
            <p:nvPr/>
          </p:nvSpPr>
          <p:spPr bwMode="auto">
            <a:xfrm>
              <a:off x="244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a(2)</a:t>
              </a:r>
              <a:endParaRPr lang="en-US"/>
            </a:p>
          </p:txBody>
        </p:sp>
        <p:sp>
          <p:nvSpPr>
            <p:cNvPr id="394276" name="Text Box 36"/>
            <p:cNvSpPr txBox="1">
              <a:spLocks noChangeArrowheads="1"/>
            </p:cNvSpPr>
            <p:nvPr/>
          </p:nvSpPr>
          <p:spPr bwMode="auto">
            <a:xfrm>
              <a:off x="292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a(2)</a:t>
              </a:r>
              <a:endParaRPr lang="en-US"/>
            </a:p>
          </p:txBody>
        </p:sp>
        <p:sp>
          <p:nvSpPr>
            <p:cNvPr id="394277" name="Text Box 37"/>
            <p:cNvSpPr txBox="1">
              <a:spLocks noChangeArrowheads="1"/>
            </p:cNvSpPr>
            <p:nvPr/>
          </p:nvSpPr>
          <p:spPr bwMode="auto">
            <a:xfrm>
              <a:off x="340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a(3)</a:t>
              </a:r>
              <a:endParaRPr lang="en-US"/>
            </a:p>
          </p:txBody>
        </p:sp>
        <p:sp>
          <p:nvSpPr>
            <p:cNvPr id="394278" name="Text Box 38"/>
            <p:cNvSpPr txBox="1">
              <a:spLocks noChangeArrowheads="1"/>
            </p:cNvSpPr>
            <p:nvPr/>
          </p:nvSpPr>
          <p:spPr bwMode="auto">
            <a:xfrm>
              <a:off x="388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a(3)</a:t>
              </a:r>
              <a:endParaRPr lang="en-US"/>
            </a:p>
          </p:txBody>
        </p:sp>
        <p:sp>
          <p:nvSpPr>
            <p:cNvPr id="394279" name="Text Box 39"/>
            <p:cNvSpPr txBox="1">
              <a:spLocks noChangeArrowheads="1"/>
            </p:cNvSpPr>
            <p:nvPr/>
          </p:nvSpPr>
          <p:spPr bwMode="auto">
            <a:xfrm>
              <a:off x="436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a(4)</a:t>
              </a:r>
              <a:endParaRPr lang="en-US"/>
            </a:p>
          </p:txBody>
        </p:sp>
        <p:sp>
          <p:nvSpPr>
            <p:cNvPr id="394280" name="Text Box 40"/>
            <p:cNvSpPr txBox="1">
              <a:spLocks noChangeArrowheads="1"/>
            </p:cNvSpPr>
            <p:nvPr/>
          </p:nvSpPr>
          <p:spPr bwMode="auto">
            <a:xfrm>
              <a:off x="484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a(4)</a:t>
              </a:r>
              <a:endParaRPr lang="en-US"/>
            </a:p>
          </p:txBody>
        </p:sp>
      </p:grpSp>
      <p:grpSp>
        <p:nvGrpSpPr>
          <p:cNvPr id="394281" name="Group 41"/>
          <p:cNvGrpSpPr>
            <a:grpSpLocks/>
          </p:cNvGrpSpPr>
          <p:nvPr/>
        </p:nvGrpSpPr>
        <p:grpSpPr bwMode="auto">
          <a:xfrm>
            <a:off x="4244975" y="2120900"/>
            <a:ext cx="3702050" cy="592138"/>
            <a:chOff x="2674" y="1336"/>
            <a:chExt cx="2332" cy="373"/>
          </a:xfrm>
        </p:grpSpPr>
        <p:cxnSp>
          <p:nvCxnSpPr>
            <p:cNvPr id="394282" name="AutoShape 42"/>
            <p:cNvCxnSpPr>
              <a:cxnSpLocks noChangeShapeType="1"/>
            </p:cNvCxnSpPr>
            <p:nvPr/>
          </p:nvCxnSpPr>
          <p:spPr bwMode="auto">
            <a:xfrm rot="16200000" flipH="1">
              <a:off x="2879" y="1131"/>
              <a:ext cx="1" cy="412"/>
            </a:xfrm>
            <a:prstGeom prst="curvedConnector3">
              <a:avLst>
                <a:gd name="adj1" fmla="val 15200000"/>
              </a:avLst>
            </a:prstGeom>
            <a:noFill/>
            <a:ln w="19050">
              <a:solidFill>
                <a:schemeClr val="accent1"/>
              </a:solidFill>
              <a:round/>
              <a:headEnd type="none" w="sm" len="sm"/>
              <a:tailEnd type="triangle" w="med" len="med"/>
            </a:ln>
            <a:effectLst/>
          </p:spPr>
        </p:cxnSp>
        <p:cxnSp>
          <p:nvCxnSpPr>
            <p:cNvPr id="394283" name="AutoShape 43"/>
            <p:cNvCxnSpPr>
              <a:cxnSpLocks noChangeShapeType="1"/>
            </p:cNvCxnSpPr>
            <p:nvPr/>
          </p:nvCxnSpPr>
          <p:spPr bwMode="auto">
            <a:xfrm rot="16200000" flipH="1">
              <a:off x="3839" y="1131"/>
              <a:ext cx="1" cy="412"/>
            </a:xfrm>
            <a:prstGeom prst="curvedConnector3">
              <a:avLst>
                <a:gd name="adj1" fmla="val 15200000"/>
              </a:avLst>
            </a:prstGeom>
            <a:noFill/>
            <a:ln w="19050">
              <a:solidFill>
                <a:schemeClr val="accent1"/>
              </a:solidFill>
              <a:round/>
              <a:headEnd type="none" w="sm" len="sm"/>
              <a:tailEnd type="triangle" w="med" len="med"/>
            </a:ln>
            <a:effectLst/>
          </p:spPr>
        </p:cxnSp>
        <p:cxnSp>
          <p:nvCxnSpPr>
            <p:cNvPr id="394284" name="AutoShape 44"/>
            <p:cNvCxnSpPr>
              <a:cxnSpLocks noChangeShapeType="1"/>
            </p:cNvCxnSpPr>
            <p:nvPr/>
          </p:nvCxnSpPr>
          <p:spPr bwMode="auto">
            <a:xfrm rot="16200000" flipH="1">
              <a:off x="4799" y="1131"/>
              <a:ext cx="1" cy="412"/>
            </a:xfrm>
            <a:prstGeom prst="curvedConnector3">
              <a:avLst>
                <a:gd name="adj1" fmla="val 15200000"/>
              </a:avLst>
            </a:prstGeom>
            <a:noFill/>
            <a:ln w="19050">
              <a:solidFill>
                <a:schemeClr val="accent1"/>
              </a:solidFill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394285" name="Text Box 45"/>
            <p:cNvSpPr txBox="1">
              <a:spLocks noChangeArrowheads="1"/>
            </p:cNvSpPr>
            <p:nvPr/>
          </p:nvSpPr>
          <p:spPr bwMode="auto">
            <a:xfrm>
              <a:off x="2784" y="1488"/>
              <a:ext cx="212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solidFill>
                    <a:schemeClr val="accent1"/>
                  </a:solidFill>
                  <a:latin typeface="Symbol" pitchFamily="18" charset="2"/>
                </a:rPr>
                <a:t>d</a:t>
              </a:r>
              <a:r>
                <a:rPr lang="en-US" sz="1600" baseline="50000">
                  <a:solidFill>
                    <a:schemeClr val="accent1"/>
                  </a:solidFill>
                  <a:latin typeface="Tahoma" pitchFamily="34" charset="0"/>
                </a:rPr>
                <a:t>t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394286" name="Text Box 46"/>
            <p:cNvSpPr txBox="1">
              <a:spLocks noChangeArrowheads="1"/>
            </p:cNvSpPr>
            <p:nvPr/>
          </p:nvSpPr>
          <p:spPr bwMode="auto">
            <a:xfrm>
              <a:off x="3744" y="1488"/>
              <a:ext cx="212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solidFill>
                    <a:schemeClr val="accent1"/>
                  </a:solidFill>
                  <a:latin typeface="Symbol" pitchFamily="18" charset="2"/>
                </a:rPr>
                <a:t>d</a:t>
              </a:r>
              <a:r>
                <a:rPr lang="en-US" sz="1600" baseline="50000">
                  <a:solidFill>
                    <a:schemeClr val="accent1"/>
                  </a:solidFill>
                  <a:latin typeface="Tahoma" pitchFamily="34" charset="0"/>
                </a:rPr>
                <a:t>t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394287" name="Text Box 47"/>
            <p:cNvSpPr txBox="1">
              <a:spLocks noChangeArrowheads="1"/>
            </p:cNvSpPr>
            <p:nvPr/>
          </p:nvSpPr>
          <p:spPr bwMode="auto">
            <a:xfrm>
              <a:off x="4704" y="1488"/>
              <a:ext cx="212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solidFill>
                    <a:schemeClr val="accent1"/>
                  </a:solidFill>
                  <a:latin typeface="Symbol" pitchFamily="18" charset="2"/>
                </a:rPr>
                <a:t>d</a:t>
              </a:r>
              <a:r>
                <a:rPr lang="en-US" sz="1600" baseline="50000">
                  <a:solidFill>
                    <a:schemeClr val="accent1"/>
                  </a:solidFill>
                  <a:latin typeface="Tahoma" pitchFamily="34" charset="0"/>
                </a:rPr>
                <a:t>t</a:t>
              </a:r>
              <a:endParaRPr lang="en-US">
                <a:latin typeface="Times New Roman" pitchFamily="18" charset="0"/>
              </a:endParaRPr>
            </a:p>
          </p:txBody>
        </p:sp>
      </p:grpSp>
      <p:sp>
        <p:nvSpPr>
          <p:cNvPr id="394288" name="Rectangle 48"/>
          <p:cNvSpPr>
            <a:spLocks noChangeArrowheads="1"/>
          </p:cNvSpPr>
          <p:nvPr/>
        </p:nvSpPr>
        <p:spPr bwMode="auto">
          <a:xfrm>
            <a:off x="685800" y="3200400"/>
            <a:ext cx="7772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/>
              <a:t>There is an instance of S</a:t>
            </a:r>
            <a:r>
              <a:rPr lang="en-US" baseline="-25000"/>
              <a:t>1</a:t>
            </a:r>
            <a:r>
              <a:rPr lang="en-US"/>
              <a:t> that precedes an instance of S</a:t>
            </a:r>
            <a:r>
              <a:rPr lang="en-US" baseline="-25000"/>
              <a:t>2</a:t>
            </a:r>
            <a:r>
              <a:rPr lang="en-US"/>
              <a:t> in execution and S</a:t>
            </a:r>
            <a:r>
              <a:rPr lang="en-US" baseline="-25000"/>
              <a:t>1</a:t>
            </a:r>
            <a:r>
              <a:rPr lang="en-US"/>
              <a:t> produces data that S</a:t>
            </a:r>
            <a:r>
              <a:rPr lang="en-US" baseline="-25000"/>
              <a:t>2</a:t>
            </a:r>
            <a:r>
              <a:rPr lang="en-US"/>
              <a:t> consumes.</a:t>
            </a:r>
          </a:p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/>
              <a:t>S</a:t>
            </a:r>
            <a:r>
              <a:rPr lang="en-US" baseline="-25000"/>
              <a:t>1</a:t>
            </a:r>
            <a:r>
              <a:rPr lang="en-US"/>
              <a:t> is the </a:t>
            </a:r>
            <a:r>
              <a:rPr lang="en-US">
                <a:solidFill>
                  <a:srgbClr val="FF0033"/>
                </a:solidFill>
              </a:rPr>
              <a:t>source</a:t>
            </a:r>
            <a:r>
              <a:rPr lang="en-US"/>
              <a:t> of the dependence; S</a:t>
            </a:r>
            <a:r>
              <a:rPr lang="en-US" baseline="-25000"/>
              <a:t>2</a:t>
            </a:r>
            <a:r>
              <a:rPr lang="en-US"/>
              <a:t> is the </a:t>
            </a:r>
            <a:r>
              <a:rPr lang="en-US">
                <a:solidFill>
                  <a:srgbClr val="FF0033"/>
                </a:solidFill>
              </a:rPr>
              <a:t>sink</a:t>
            </a:r>
            <a:r>
              <a:rPr lang="en-US"/>
              <a:t> of the dependence.</a:t>
            </a:r>
          </a:p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/>
              <a:t>The dependence flows between instances of statements in the same iteration (</a:t>
            </a:r>
            <a:r>
              <a:rPr lang="en-US">
                <a:solidFill>
                  <a:srgbClr val="FF0033"/>
                </a:solidFill>
              </a:rPr>
              <a:t>loop-independent</a:t>
            </a:r>
            <a:r>
              <a:rPr lang="en-US"/>
              <a:t> dependence).</a:t>
            </a:r>
          </a:p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/>
              <a:t>The number of iterations between source and sink (</a:t>
            </a:r>
            <a:r>
              <a:rPr lang="en-US">
                <a:solidFill>
                  <a:srgbClr val="FF0033"/>
                </a:solidFill>
              </a:rPr>
              <a:t>dependence distance</a:t>
            </a:r>
            <a:r>
              <a:rPr lang="en-US"/>
              <a:t>) is 0. The </a:t>
            </a:r>
            <a:r>
              <a:rPr lang="en-US">
                <a:solidFill>
                  <a:srgbClr val="FF0033"/>
                </a:solidFill>
              </a:rPr>
              <a:t>dependence direction</a:t>
            </a:r>
            <a:r>
              <a:rPr lang="en-US"/>
              <a:t> is </a:t>
            </a:r>
            <a:r>
              <a:rPr lang="en-US">
                <a:solidFill>
                  <a:srgbClr val="FF0033"/>
                </a:solidFill>
              </a:rPr>
              <a:t>=</a:t>
            </a:r>
            <a:r>
              <a:rPr lang="en-US"/>
              <a:t>.</a:t>
            </a:r>
            <a:endParaRPr lang="en-US" baseline="-25000"/>
          </a:p>
        </p:txBody>
      </p:sp>
      <p:grpSp>
        <p:nvGrpSpPr>
          <p:cNvPr id="394289" name="Group 49"/>
          <p:cNvGrpSpPr>
            <a:grpSpLocks/>
          </p:cNvGrpSpPr>
          <p:nvPr/>
        </p:nvGrpSpPr>
        <p:grpSpPr bwMode="auto">
          <a:xfrm>
            <a:off x="3357563" y="5799138"/>
            <a:ext cx="2527300" cy="366712"/>
            <a:chOff x="2115" y="3653"/>
            <a:chExt cx="1592" cy="231"/>
          </a:xfrm>
        </p:grpSpPr>
        <p:graphicFrame>
          <p:nvGraphicFramePr>
            <p:cNvPr id="453632" name="Object 2048"/>
            <p:cNvGraphicFramePr>
              <a:graphicFrameLocks noChangeAspect="1"/>
            </p:cNvGraphicFramePr>
            <p:nvPr/>
          </p:nvGraphicFramePr>
          <p:xfrm>
            <a:off x="2115" y="3664"/>
            <a:ext cx="440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18" name="Equation" r:id="rId4" imgW="698400" imgH="330120" progId="Equation.3">
                    <p:embed/>
                  </p:oleObj>
                </mc:Choice>
                <mc:Fallback>
                  <p:oleObj name="Equation" r:id="rId4" imgW="698400" imgH="330120" progId="Equation.3">
                    <p:embed/>
                    <p:pic>
                      <p:nvPicPr>
                        <p:cNvPr id="453632" name="Object 20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15" y="3664"/>
                          <a:ext cx="440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3633" name="Object 2049"/>
            <p:cNvGraphicFramePr>
              <a:graphicFrameLocks noChangeAspect="1"/>
            </p:cNvGraphicFramePr>
            <p:nvPr/>
          </p:nvGraphicFramePr>
          <p:xfrm>
            <a:off x="3267" y="3664"/>
            <a:ext cx="440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19" name="Equation" r:id="rId6" imgW="698400" imgH="330120" progId="Equation.3">
                    <p:embed/>
                  </p:oleObj>
                </mc:Choice>
                <mc:Fallback>
                  <p:oleObj name="Equation" r:id="rId6" imgW="698400" imgH="330120" progId="Equation.3">
                    <p:embed/>
                    <p:pic>
                      <p:nvPicPr>
                        <p:cNvPr id="453633" name="Object 20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67" y="3664"/>
                          <a:ext cx="440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4292" name="Text Box 52"/>
            <p:cNvSpPr txBox="1">
              <a:spLocks noChangeArrowheads="1"/>
            </p:cNvSpPr>
            <p:nvPr/>
          </p:nvSpPr>
          <p:spPr bwMode="auto">
            <a:xfrm>
              <a:off x="2822" y="3653"/>
              <a:ext cx="246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Tahoma" pitchFamily="34" charset="0"/>
                </a:rPr>
                <a:t>or</a:t>
              </a:r>
              <a:endParaRPr lang="en-US"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977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2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4288" grpId="0" build="p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30D8EF19-3B62-4877-985D-304A808EE354}" type="slidenum">
              <a:rPr lang="en-US"/>
              <a:pPr/>
              <a:t>49</a:t>
            </a:fld>
            <a:r>
              <a:rPr lang="en-US"/>
              <a:t>-</a:t>
            </a:r>
          </a:p>
        </p:txBody>
      </p:sp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2</a:t>
            </a:r>
          </a:p>
        </p:txBody>
      </p:sp>
      <p:sp>
        <p:nvSpPr>
          <p:cNvPr id="395267" name="Text Box 3"/>
          <p:cNvSpPr txBox="1">
            <a:spLocks noChangeArrowheads="1"/>
          </p:cNvSpPr>
          <p:nvPr/>
        </p:nvSpPr>
        <p:spPr bwMode="auto">
          <a:xfrm>
            <a:off x="990600" y="1600200"/>
            <a:ext cx="2667000" cy="1190625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      do i = 2, 4</a:t>
            </a:r>
          </a:p>
          <a:p>
            <a:r>
              <a:rPr lang="en-US">
                <a:solidFill>
                  <a:srgbClr val="FF0033"/>
                </a:solidFill>
              </a:rPr>
              <a:t>S</a:t>
            </a:r>
            <a:r>
              <a:rPr lang="en-US" baseline="-25000">
                <a:solidFill>
                  <a:srgbClr val="FF0033"/>
                </a:solidFill>
              </a:rPr>
              <a:t>1</a:t>
            </a:r>
            <a:r>
              <a:rPr lang="en-US">
                <a:solidFill>
                  <a:srgbClr val="FF0033"/>
                </a:solidFill>
              </a:rPr>
              <a:t>:</a:t>
            </a:r>
            <a:r>
              <a:rPr lang="en-US"/>
              <a:t>    </a:t>
            </a:r>
            <a:r>
              <a:rPr lang="en-US">
                <a:solidFill>
                  <a:srgbClr val="FF0033"/>
                </a:solidFill>
              </a:rPr>
              <a:t>a(i)</a:t>
            </a:r>
            <a:r>
              <a:rPr lang="en-US"/>
              <a:t> = b(i) + c(i)</a:t>
            </a:r>
          </a:p>
          <a:p>
            <a:r>
              <a:rPr lang="en-US">
                <a:solidFill>
                  <a:srgbClr val="FF0033"/>
                </a:solidFill>
              </a:rPr>
              <a:t>S</a:t>
            </a:r>
            <a:r>
              <a:rPr lang="en-US" baseline="-25000">
                <a:solidFill>
                  <a:srgbClr val="FF0033"/>
                </a:solidFill>
              </a:rPr>
              <a:t>2</a:t>
            </a:r>
            <a:r>
              <a:rPr lang="en-US">
                <a:solidFill>
                  <a:srgbClr val="FF0033"/>
                </a:solidFill>
              </a:rPr>
              <a:t>:    </a:t>
            </a:r>
            <a:r>
              <a:rPr lang="en-US"/>
              <a:t>d(i) = </a:t>
            </a:r>
            <a:r>
              <a:rPr lang="en-US">
                <a:solidFill>
                  <a:srgbClr val="FF0033"/>
                </a:solidFill>
              </a:rPr>
              <a:t>a(i-1)</a:t>
            </a:r>
            <a:endParaRPr lang="en-US"/>
          </a:p>
          <a:p>
            <a:r>
              <a:rPr lang="en-US"/>
              <a:t>      end do</a:t>
            </a:r>
          </a:p>
        </p:txBody>
      </p:sp>
      <p:grpSp>
        <p:nvGrpSpPr>
          <p:cNvPr id="395268" name="Group 4"/>
          <p:cNvGrpSpPr>
            <a:grpSpLocks/>
          </p:cNvGrpSpPr>
          <p:nvPr/>
        </p:nvGrpSpPr>
        <p:grpSpPr bwMode="auto">
          <a:xfrm>
            <a:off x="3886200" y="1228725"/>
            <a:ext cx="4497388" cy="1438275"/>
            <a:chOff x="2448" y="774"/>
            <a:chExt cx="2833" cy="906"/>
          </a:xfrm>
        </p:grpSpPr>
        <p:grpSp>
          <p:nvGrpSpPr>
            <p:cNvPr id="395269" name="Group 5"/>
            <p:cNvGrpSpPr>
              <a:grpSpLocks/>
            </p:cNvGrpSpPr>
            <p:nvPr/>
          </p:nvGrpSpPr>
          <p:grpSpPr bwMode="auto">
            <a:xfrm>
              <a:off x="2448" y="1014"/>
              <a:ext cx="2833" cy="330"/>
              <a:chOff x="768" y="2070"/>
              <a:chExt cx="2833" cy="330"/>
            </a:xfrm>
          </p:grpSpPr>
          <p:sp>
            <p:nvSpPr>
              <p:cNvPr id="395270" name="Line 6"/>
              <p:cNvSpPr>
                <a:spLocks noChangeShapeType="1"/>
              </p:cNvSpPr>
              <p:nvPr/>
            </p:nvSpPr>
            <p:spPr bwMode="auto">
              <a:xfrm>
                <a:off x="100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71" name="Oval 7"/>
              <p:cNvSpPr>
                <a:spLocks noChangeArrowheads="1"/>
              </p:cNvSpPr>
              <p:nvPr/>
            </p:nvSpPr>
            <p:spPr bwMode="auto">
              <a:xfrm>
                <a:off x="91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72" name="Oval 8"/>
              <p:cNvSpPr>
                <a:spLocks noChangeArrowheads="1"/>
              </p:cNvSpPr>
              <p:nvPr/>
            </p:nvSpPr>
            <p:spPr bwMode="auto">
              <a:xfrm>
                <a:off x="139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73" name="Oval 9"/>
              <p:cNvSpPr>
                <a:spLocks noChangeArrowheads="1"/>
              </p:cNvSpPr>
              <p:nvPr/>
            </p:nvSpPr>
            <p:spPr bwMode="auto">
              <a:xfrm>
                <a:off x="187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74" name="Oval 10"/>
              <p:cNvSpPr>
                <a:spLocks noChangeArrowheads="1"/>
              </p:cNvSpPr>
              <p:nvPr/>
            </p:nvSpPr>
            <p:spPr bwMode="auto">
              <a:xfrm>
                <a:off x="235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75" name="Oval 11"/>
              <p:cNvSpPr>
                <a:spLocks noChangeArrowheads="1"/>
              </p:cNvSpPr>
              <p:nvPr/>
            </p:nvSpPr>
            <p:spPr bwMode="auto">
              <a:xfrm>
                <a:off x="283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76" name="Oval 12"/>
              <p:cNvSpPr>
                <a:spLocks noChangeArrowheads="1"/>
              </p:cNvSpPr>
              <p:nvPr/>
            </p:nvSpPr>
            <p:spPr bwMode="auto">
              <a:xfrm>
                <a:off x="331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77" name="Rectangle 13"/>
              <p:cNvSpPr>
                <a:spLocks noChangeArrowheads="1"/>
              </p:cNvSpPr>
              <p:nvPr/>
            </p:nvSpPr>
            <p:spPr bwMode="auto">
              <a:xfrm>
                <a:off x="768" y="2070"/>
                <a:ext cx="419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1</a:t>
                </a:r>
                <a:r>
                  <a:rPr lang="en-US" sz="1600">
                    <a:solidFill>
                      <a:srgbClr val="FF0033"/>
                    </a:solidFill>
                  </a:rPr>
                  <a:t>[2]</a:t>
                </a:r>
              </a:p>
            </p:txBody>
          </p:sp>
          <p:sp>
            <p:nvSpPr>
              <p:cNvPr id="395278" name="Rectangle 14"/>
              <p:cNvSpPr>
                <a:spLocks noChangeArrowheads="1"/>
              </p:cNvSpPr>
              <p:nvPr/>
            </p:nvSpPr>
            <p:spPr bwMode="auto">
              <a:xfrm>
                <a:off x="1248" y="2070"/>
                <a:ext cx="433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2</a:t>
                </a:r>
                <a:r>
                  <a:rPr lang="en-US" sz="1600">
                    <a:solidFill>
                      <a:srgbClr val="FF0033"/>
                    </a:solidFill>
                  </a:rPr>
                  <a:t>[2]</a:t>
                </a:r>
              </a:p>
            </p:txBody>
          </p:sp>
          <p:sp>
            <p:nvSpPr>
              <p:cNvPr id="395279" name="Rectangle 15"/>
              <p:cNvSpPr>
                <a:spLocks noChangeArrowheads="1"/>
              </p:cNvSpPr>
              <p:nvPr/>
            </p:nvSpPr>
            <p:spPr bwMode="auto">
              <a:xfrm>
                <a:off x="1728" y="2070"/>
                <a:ext cx="419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1</a:t>
                </a:r>
                <a:r>
                  <a:rPr lang="en-US" sz="1600">
                    <a:solidFill>
                      <a:srgbClr val="FF0033"/>
                    </a:solidFill>
                  </a:rPr>
                  <a:t>[3]</a:t>
                </a:r>
              </a:p>
            </p:txBody>
          </p:sp>
          <p:sp>
            <p:nvSpPr>
              <p:cNvPr id="395280" name="Rectangle 16"/>
              <p:cNvSpPr>
                <a:spLocks noChangeArrowheads="1"/>
              </p:cNvSpPr>
              <p:nvPr/>
            </p:nvSpPr>
            <p:spPr bwMode="auto">
              <a:xfrm>
                <a:off x="2208" y="2070"/>
                <a:ext cx="433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2</a:t>
                </a:r>
                <a:r>
                  <a:rPr lang="en-US" sz="1600">
                    <a:solidFill>
                      <a:srgbClr val="FF0033"/>
                    </a:solidFill>
                  </a:rPr>
                  <a:t>[3]</a:t>
                </a:r>
              </a:p>
            </p:txBody>
          </p:sp>
          <p:sp>
            <p:nvSpPr>
              <p:cNvPr id="395281" name="Rectangle 17"/>
              <p:cNvSpPr>
                <a:spLocks noChangeArrowheads="1"/>
              </p:cNvSpPr>
              <p:nvPr/>
            </p:nvSpPr>
            <p:spPr bwMode="auto">
              <a:xfrm>
                <a:off x="2688" y="2070"/>
                <a:ext cx="419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1</a:t>
                </a:r>
                <a:r>
                  <a:rPr lang="en-US" sz="1600">
                    <a:solidFill>
                      <a:srgbClr val="FF0033"/>
                    </a:solidFill>
                  </a:rPr>
                  <a:t>[4]</a:t>
                </a:r>
              </a:p>
            </p:txBody>
          </p:sp>
          <p:sp>
            <p:nvSpPr>
              <p:cNvPr id="395282" name="Rectangle 18"/>
              <p:cNvSpPr>
                <a:spLocks noChangeArrowheads="1"/>
              </p:cNvSpPr>
              <p:nvPr/>
            </p:nvSpPr>
            <p:spPr bwMode="auto">
              <a:xfrm>
                <a:off x="3168" y="2070"/>
                <a:ext cx="433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2</a:t>
                </a:r>
                <a:r>
                  <a:rPr lang="en-US" sz="1600">
                    <a:solidFill>
                      <a:srgbClr val="FF0033"/>
                    </a:solidFill>
                  </a:rPr>
                  <a:t>[4]</a:t>
                </a:r>
              </a:p>
            </p:txBody>
          </p:sp>
          <p:sp>
            <p:nvSpPr>
              <p:cNvPr id="395283" name="Line 19"/>
              <p:cNvSpPr>
                <a:spLocks noChangeShapeType="1"/>
              </p:cNvSpPr>
              <p:nvPr/>
            </p:nvSpPr>
            <p:spPr bwMode="auto">
              <a:xfrm>
                <a:off x="148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84" name="Line 20"/>
              <p:cNvSpPr>
                <a:spLocks noChangeShapeType="1"/>
              </p:cNvSpPr>
              <p:nvPr/>
            </p:nvSpPr>
            <p:spPr bwMode="auto">
              <a:xfrm>
                <a:off x="196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85" name="Line 21"/>
              <p:cNvSpPr>
                <a:spLocks noChangeShapeType="1"/>
              </p:cNvSpPr>
              <p:nvPr/>
            </p:nvSpPr>
            <p:spPr bwMode="auto">
              <a:xfrm>
                <a:off x="244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86" name="Line 22"/>
              <p:cNvSpPr>
                <a:spLocks noChangeShapeType="1"/>
              </p:cNvSpPr>
              <p:nvPr/>
            </p:nvSpPr>
            <p:spPr bwMode="auto">
              <a:xfrm>
                <a:off x="292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5287" name="Line 23"/>
            <p:cNvSpPr>
              <a:spLocks noChangeShapeType="1"/>
            </p:cNvSpPr>
            <p:nvPr/>
          </p:nvSpPr>
          <p:spPr bwMode="auto">
            <a:xfrm>
              <a:off x="3360" y="864"/>
              <a:ext cx="0" cy="816"/>
            </a:xfrm>
            <a:prstGeom prst="line">
              <a:avLst/>
            </a:prstGeom>
            <a:noFill/>
            <a:ln w="19050">
              <a:solidFill>
                <a:srgbClr val="FF0033"/>
              </a:solidFill>
              <a:prstDash val="dash"/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288" name="Line 24"/>
            <p:cNvSpPr>
              <a:spLocks noChangeShapeType="1"/>
            </p:cNvSpPr>
            <p:nvPr/>
          </p:nvSpPr>
          <p:spPr bwMode="auto">
            <a:xfrm>
              <a:off x="4320" y="864"/>
              <a:ext cx="0" cy="816"/>
            </a:xfrm>
            <a:prstGeom prst="line">
              <a:avLst/>
            </a:prstGeom>
            <a:noFill/>
            <a:ln w="19050">
              <a:solidFill>
                <a:srgbClr val="FF0033"/>
              </a:solidFill>
              <a:prstDash val="dash"/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289" name="Text Box 25"/>
            <p:cNvSpPr txBox="1">
              <a:spLocks noChangeArrowheads="1"/>
            </p:cNvSpPr>
            <p:nvPr/>
          </p:nvSpPr>
          <p:spPr bwMode="auto">
            <a:xfrm>
              <a:off x="2784" y="774"/>
              <a:ext cx="295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/>
                <a:t>i=2</a:t>
              </a:r>
            </a:p>
          </p:txBody>
        </p:sp>
        <p:sp>
          <p:nvSpPr>
            <p:cNvPr id="395290" name="Text Box 26"/>
            <p:cNvSpPr txBox="1">
              <a:spLocks noChangeArrowheads="1"/>
            </p:cNvSpPr>
            <p:nvPr/>
          </p:nvSpPr>
          <p:spPr bwMode="auto">
            <a:xfrm>
              <a:off x="3696" y="774"/>
              <a:ext cx="295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/>
                <a:t>i=3</a:t>
              </a:r>
            </a:p>
          </p:txBody>
        </p:sp>
        <p:sp>
          <p:nvSpPr>
            <p:cNvPr id="395291" name="Text Box 27"/>
            <p:cNvSpPr txBox="1">
              <a:spLocks noChangeArrowheads="1"/>
            </p:cNvSpPr>
            <p:nvPr/>
          </p:nvSpPr>
          <p:spPr bwMode="auto">
            <a:xfrm>
              <a:off x="4608" y="774"/>
              <a:ext cx="295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/>
                <a:t>i=4</a:t>
              </a:r>
            </a:p>
          </p:txBody>
        </p:sp>
      </p:grpSp>
      <p:grpSp>
        <p:nvGrpSpPr>
          <p:cNvPr id="395292" name="Group 28"/>
          <p:cNvGrpSpPr>
            <a:grpSpLocks/>
          </p:cNvGrpSpPr>
          <p:nvPr/>
        </p:nvGrpSpPr>
        <p:grpSpPr bwMode="auto">
          <a:xfrm>
            <a:off x="3886200" y="2133600"/>
            <a:ext cx="4371975" cy="803275"/>
            <a:chOff x="2448" y="1344"/>
            <a:chExt cx="2754" cy="506"/>
          </a:xfrm>
        </p:grpSpPr>
        <p:sp>
          <p:nvSpPr>
            <p:cNvPr id="395293" name="Line 29"/>
            <p:cNvSpPr>
              <a:spLocks noChangeShapeType="1"/>
            </p:cNvSpPr>
            <p:nvPr/>
          </p:nvSpPr>
          <p:spPr bwMode="auto">
            <a:xfrm>
              <a:off x="264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294" name="Line 30"/>
            <p:cNvSpPr>
              <a:spLocks noChangeShapeType="1"/>
            </p:cNvSpPr>
            <p:nvPr/>
          </p:nvSpPr>
          <p:spPr bwMode="auto">
            <a:xfrm>
              <a:off x="312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295" name="Line 31"/>
            <p:cNvSpPr>
              <a:spLocks noChangeShapeType="1"/>
            </p:cNvSpPr>
            <p:nvPr/>
          </p:nvSpPr>
          <p:spPr bwMode="auto">
            <a:xfrm>
              <a:off x="360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296" name="Line 32"/>
            <p:cNvSpPr>
              <a:spLocks noChangeShapeType="1"/>
            </p:cNvSpPr>
            <p:nvPr/>
          </p:nvSpPr>
          <p:spPr bwMode="auto">
            <a:xfrm>
              <a:off x="408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297" name="Line 33"/>
            <p:cNvSpPr>
              <a:spLocks noChangeShapeType="1"/>
            </p:cNvSpPr>
            <p:nvPr/>
          </p:nvSpPr>
          <p:spPr bwMode="auto">
            <a:xfrm>
              <a:off x="456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298" name="Line 34"/>
            <p:cNvSpPr>
              <a:spLocks noChangeShapeType="1"/>
            </p:cNvSpPr>
            <p:nvPr/>
          </p:nvSpPr>
          <p:spPr bwMode="auto">
            <a:xfrm>
              <a:off x="504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299" name="Text Box 35"/>
            <p:cNvSpPr txBox="1">
              <a:spLocks noChangeArrowheads="1"/>
            </p:cNvSpPr>
            <p:nvPr/>
          </p:nvSpPr>
          <p:spPr bwMode="auto">
            <a:xfrm>
              <a:off x="244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a(2)</a:t>
              </a:r>
              <a:endParaRPr lang="en-US"/>
            </a:p>
          </p:txBody>
        </p:sp>
        <p:sp>
          <p:nvSpPr>
            <p:cNvPr id="395300" name="Text Box 36"/>
            <p:cNvSpPr txBox="1">
              <a:spLocks noChangeArrowheads="1"/>
            </p:cNvSpPr>
            <p:nvPr/>
          </p:nvSpPr>
          <p:spPr bwMode="auto">
            <a:xfrm>
              <a:off x="2928" y="1638"/>
              <a:ext cx="33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a(1)</a:t>
              </a:r>
              <a:endParaRPr lang="en-US"/>
            </a:p>
          </p:txBody>
        </p:sp>
        <p:sp>
          <p:nvSpPr>
            <p:cNvPr id="395301" name="Text Box 37"/>
            <p:cNvSpPr txBox="1">
              <a:spLocks noChangeArrowheads="1"/>
            </p:cNvSpPr>
            <p:nvPr/>
          </p:nvSpPr>
          <p:spPr bwMode="auto">
            <a:xfrm>
              <a:off x="340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a(3)</a:t>
              </a:r>
              <a:endParaRPr lang="en-US"/>
            </a:p>
          </p:txBody>
        </p:sp>
        <p:sp>
          <p:nvSpPr>
            <p:cNvPr id="395302" name="Text Box 38"/>
            <p:cNvSpPr txBox="1">
              <a:spLocks noChangeArrowheads="1"/>
            </p:cNvSpPr>
            <p:nvPr/>
          </p:nvSpPr>
          <p:spPr bwMode="auto">
            <a:xfrm>
              <a:off x="388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a(2)</a:t>
              </a:r>
              <a:endParaRPr lang="en-US"/>
            </a:p>
          </p:txBody>
        </p:sp>
        <p:sp>
          <p:nvSpPr>
            <p:cNvPr id="395303" name="Text Box 39"/>
            <p:cNvSpPr txBox="1">
              <a:spLocks noChangeArrowheads="1"/>
            </p:cNvSpPr>
            <p:nvPr/>
          </p:nvSpPr>
          <p:spPr bwMode="auto">
            <a:xfrm>
              <a:off x="436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a(4)</a:t>
              </a:r>
              <a:endParaRPr lang="en-US"/>
            </a:p>
          </p:txBody>
        </p:sp>
        <p:sp>
          <p:nvSpPr>
            <p:cNvPr id="395304" name="Text Box 40"/>
            <p:cNvSpPr txBox="1">
              <a:spLocks noChangeArrowheads="1"/>
            </p:cNvSpPr>
            <p:nvPr/>
          </p:nvSpPr>
          <p:spPr bwMode="auto">
            <a:xfrm>
              <a:off x="484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a(3)</a:t>
              </a:r>
              <a:endParaRPr lang="en-US"/>
            </a:p>
          </p:txBody>
        </p:sp>
      </p:grpSp>
      <p:grpSp>
        <p:nvGrpSpPr>
          <p:cNvPr id="395305" name="Group 41"/>
          <p:cNvGrpSpPr>
            <a:grpSpLocks/>
          </p:cNvGrpSpPr>
          <p:nvPr/>
        </p:nvGrpSpPr>
        <p:grpSpPr bwMode="auto">
          <a:xfrm>
            <a:off x="4244975" y="2120900"/>
            <a:ext cx="3702050" cy="1354138"/>
            <a:chOff x="2674" y="1336"/>
            <a:chExt cx="2332" cy="853"/>
          </a:xfrm>
        </p:grpSpPr>
        <p:cxnSp>
          <p:nvCxnSpPr>
            <p:cNvPr id="395306" name="AutoShape 42"/>
            <p:cNvCxnSpPr>
              <a:cxnSpLocks noChangeShapeType="1"/>
            </p:cNvCxnSpPr>
            <p:nvPr/>
          </p:nvCxnSpPr>
          <p:spPr bwMode="auto">
            <a:xfrm rot="16200000" flipH="1">
              <a:off x="3359" y="651"/>
              <a:ext cx="1" cy="1372"/>
            </a:xfrm>
            <a:prstGeom prst="curvedConnector3">
              <a:avLst>
                <a:gd name="adj1" fmla="val 65299995"/>
              </a:avLst>
            </a:prstGeom>
            <a:noFill/>
            <a:ln w="19050">
              <a:solidFill>
                <a:schemeClr val="accent1"/>
              </a:solidFill>
              <a:round/>
              <a:headEnd type="none" w="sm" len="sm"/>
              <a:tailEnd type="triangle" w="med" len="med"/>
            </a:ln>
            <a:effectLst/>
          </p:spPr>
        </p:cxnSp>
        <p:cxnSp>
          <p:nvCxnSpPr>
            <p:cNvPr id="395307" name="AutoShape 43"/>
            <p:cNvCxnSpPr>
              <a:cxnSpLocks noChangeShapeType="1"/>
            </p:cNvCxnSpPr>
            <p:nvPr/>
          </p:nvCxnSpPr>
          <p:spPr bwMode="auto">
            <a:xfrm rot="16200000" flipH="1">
              <a:off x="4319" y="651"/>
              <a:ext cx="1" cy="1372"/>
            </a:xfrm>
            <a:prstGeom prst="curvedConnector3">
              <a:avLst>
                <a:gd name="adj1" fmla="val 65099995"/>
              </a:avLst>
            </a:prstGeom>
            <a:noFill/>
            <a:ln w="19050">
              <a:solidFill>
                <a:schemeClr val="accent1"/>
              </a:solidFill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395308" name="Text Box 44"/>
            <p:cNvSpPr txBox="1">
              <a:spLocks noChangeArrowheads="1"/>
            </p:cNvSpPr>
            <p:nvPr/>
          </p:nvSpPr>
          <p:spPr bwMode="auto">
            <a:xfrm>
              <a:off x="3264" y="1968"/>
              <a:ext cx="212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solidFill>
                    <a:schemeClr val="accent1"/>
                  </a:solidFill>
                  <a:latin typeface="Symbol" pitchFamily="18" charset="2"/>
                </a:rPr>
                <a:t>d</a:t>
              </a:r>
              <a:r>
                <a:rPr lang="en-US" sz="1600" baseline="50000">
                  <a:solidFill>
                    <a:schemeClr val="accent1"/>
                  </a:solidFill>
                  <a:latin typeface="Tahoma" pitchFamily="34" charset="0"/>
                </a:rPr>
                <a:t>t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395309" name="Text Box 45"/>
            <p:cNvSpPr txBox="1">
              <a:spLocks noChangeArrowheads="1"/>
            </p:cNvSpPr>
            <p:nvPr/>
          </p:nvSpPr>
          <p:spPr bwMode="auto">
            <a:xfrm>
              <a:off x="4272" y="1968"/>
              <a:ext cx="212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solidFill>
                    <a:schemeClr val="accent1"/>
                  </a:solidFill>
                  <a:latin typeface="Symbol" pitchFamily="18" charset="2"/>
                </a:rPr>
                <a:t>d</a:t>
              </a:r>
              <a:r>
                <a:rPr lang="en-US" sz="1600" baseline="50000">
                  <a:solidFill>
                    <a:schemeClr val="accent1"/>
                  </a:solidFill>
                  <a:latin typeface="Tahoma" pitchFamily="34" charset="0"/>
                </a:rPr>
                <a:t>t</a:t>
              </a:r>
              <a:endParaRPr lang="en-US">
                <a:latin typeface="Times New Roman" pitchFamily="18" charset="0"/>
              </a:endParaRPr>
            </a:p>
          </p:txBody>
        </p:sp>
      </p:grpSp>
      <p:sp>
        <p:nvSpPr>
          <p:cNvPr id="395310" name="Rectangle 46"/>
          <p:cNvSpPr>
            <a:spLocks noChangeArrowheads="1"/>
          </p:cNvSpPr>
          <p:nvPr/>
        </p:nvSpPr>
        <p:spPr bwMode="auto">
          <a:xfrm>
            <a:off x="685800" y="3581400"/>
            <a:ext cx="7772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/>
              <a:t>There is an instance of S</a:t>
            </a:r>
            <a:r>
              <a:rPr lang="en-US" baseline="-25000"/>
              <a:t>1</a:t>
            </a:r>
            <a:r>
              <a:rPr lang="en-US"/>
              <a:t> that precedes an instance of S</a:t>
            </a:r>
            <a:r>
              <a:rPr lang="en-US" baseline="-25000"/>
              <a:t>2</a:t>
            </a:r>
            <a:r>
              <a:rPr lang="en-US"/>
              <a:t> in execution and S</a:t>
            </a:r>
            <a:r>
              <a:rPr lang="en-US" baseline="-25000"/>
              <a:t>1</a:t>
            </a:r>
            <a:r>
              <a:rPr lang="en-US"/>
              <a:t> produces data that S</a:t>
            </a:r>
            <a:r>
              <a:rPr lang="en-US" baseline="-25000"/>
              <a:t>2</a:t>
            </a:r>
            <a:r>
              <a:rPr lang="en-US"/>
              <a:t> consumes.</a:t>
            </a:r>
          </a:p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/>
              <a:t>S</a:t>
            </a:r>
            <a:r>
              <a:rPr lang="en-US" baseline="-25000"/>
              <a:t>1</a:t>
            </a:r>
            <a:r>
              <a:rPr lang="en-US"/>
              <a:t> is the source of the dependence; S</a:t>
            </a:r>
            <a:r>
              <a:rPr lang="en-US" baseline="-25000"/>
              <a:t>2</a:t>
            </a:r>
            <a:r>
              <a:rPr lang="en-US"/>
              <a:t> is the sink of the dependence.</a:t>
            </a:r>
          </a:p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/>
              <a:t>The dependence flows between instances of statements in different iterations (</a:t>
            </a:r>
            <a:r>
              <a:rPr lang="en-US">
                <a:solidFill>
                  <a:srgbClr val="FF0033"/>
                </a:solidFill>
              </a:rPr>
              <a:t>loop-carried</a:t>
            </a:r>
            <a:r>
              <a:rPr lang="en-US"/>
              <a:t> dependence).</a:t>
            </a:r>
          </a:p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/>
              <a:t>The dependence distance is 1. The direction is positive (</a:t>
            </a:r>
            <a:r>
              <a:rPr lang="en-US">
                <a:solidFill>
                  <a:srgbClr val="FF0033"/>
                </a:solidFill>
              </a:rPr>
              <a:t>&lt;</a:t>
            </a:r>
            <a:r>
              <a:rPr lang="en-US"/>
              <a:t>).</a:t>
            </a:r>
            <a:endParaRPr lang="en-US" baseline="-25000"/>
          </a:p>
        </p:txBody>
      </p:sp>
      <p:grpSp>
        <p:nvGrpSpPr>
          <p:cNvPr id="395311" name="Group 47"/>
          <p:cNvGrpSpPr>
            <a:grpSpLocks/>
          </p:cNvGrpSpPr>
          <p:nvPr/>
        </p:nvGrpSpPr>
        <p:grpSpPr bwMode="auto">
          <a:xfrm>
            <a:off x="3357563" y="5956060"/>
            <a:ext cx="2527300" cy="366713"/>
            <a:chOff x="2115" y="3872"/>
            <a:chExt cx="1592" cy="231"/>
          </a:xfrm>
        </p:grpSpPr>
        <p:graphicFrame>
          <p:nvGraphicFramePr>
            <p:cNvPr id="454656" name="Object 2048"/>
            <p:cNvGraphicFramePr>
              <a:graphicFrameLocks noChangeAspect="1"/>
            </p:cNvGraphicFramePr>
            <p:nvPr/>
          </p:nvGraphicFramePr>
          <p:xfrm>
            <a:off x="2115" y="3883"/>
            <a:ext cx="440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42" name="Equation" r:id="rId4" imgW="698400" imgH="330120" progId="Equation.3">
                    <p:embed/>
                  </p:oleObj>
                </mc:Choice>
                <mc:Fallback>
                  <p:oleObj name="Equation" r:id="rId4" imgW="698400" imgH="330120" progId="Equation.3">
                    <p:embed/>
                    <p:pic>
                      <p:nvPicPr>
                        <p:cNvPr id="454656" name="Object 20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15" y="3883"/>
                          <a:ext cx="440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4657" name="Object 2049"/>
            <p:cNvGraphicFramePr>
              <a:graphicFrameLocks noChangeAspect="1"/>
            </p:cNvGraphicFramePr>
            <p:nvPr/>
          </p:nvGraphicFramePr>
          <p:xfrm>
            <a:off x="3267" y="3883"/>
            <a:ext cx="440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43" name="Equation" r:id="rId6" imgW="698400" imgH="330120" progId="Equation.3">
                    <p:embed/>
                  </p:oleObj>
                </mc:Choice>
                <mc:Fallback>
                  <p:oleObj name="Equation" r:id="rId6" imgW="698400" imgH="330120" progId="Equation.3">
                    <p:embed/>
                    <p:pic>
                      <p:nvPicPr>
                        <p:cNvPr id="454657" name="Object 20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67" y="3883"/>
                          <a:ext cx="440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5314" name="Text Box 50"/>
            <p:cNvSpPr txBox="1">
              <a:spLocks noChangeArrowheads="1"/>
            </p:cNvSpPr>
            <p:nvPr/>
          </p:nvSpPr>
          <p:spPr bwMode="auto">
            <a:xfrm>
              <a:off x="2822" y="3872"/>
              <a:ext cx="246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Tahoma" pitchFamily="34" charset="0"/>
                </a:rPr>
                <a:t>or</a:t>
              </a:r>
              <a:endParaRPr lang="en-US"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69184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3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3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3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310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991" y="82778"/>
            <a:ext cx="8758236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Tolerating Latency Through </a:t>
            </a:r>
            <a:r>
              <a:rPr lang="en-US" dirty="0" err="1"/>
              <a:t>Prefetching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562600"/>
            <a:ext cx="8229600" cy="533400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overlap memory accesses</a:t>
            </a:r>
            <a:r>
              <a:rPr lang="en-US" dirty="0"/>
              <a:t> with </a:t>
            </a:r>
            <a:r>
              <a:rPr lang="en-US" dirty="0">
                <a:solidFill>
                  <a:srgbClr val="FF3399"/>
                </a:solidFill>
              </a:rPr>
              <a:t>computation</a:t>
            </a:r>
            <a:r>
              <a:rPr lang="en-US" dirty="0"/>
              <a:t> and </a:t>
            </a:r>
            <a:r>
              <a:rPr lang="en-US" dirty="0">
                <a:solidFill>
                  <a:srgbClr val="FF3399"/>
                </a:solidFill>
              </a:rPr>
              <a:t>other accesses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594026" y="1600200"/>
            <a:ext cx="149174" cy="10668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94026" y="2667000"/>
            <a:ext cx="152400" cy="990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594026" y="3657600"/>
            <a:ext cx="152400" cy="3048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594026" y="3962400"/>
            <a:ext cx="152400" cy="990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594026" y="4953000"/>
            <a:ext cx="152400" cy="3048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600200" y="1143000"/>
            <a:ext cx="21723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u="sng" dirty="0">
                <a:latin typeface="Comic Sans MS" pitchFamily="66" charset="0"/>
              </a:rPr>
              <a:t>Without </a:t>
            </a:r>
            <a:r>
              <a:rPr lang="en-US" sz="1600" u="sng" dirty="0" err="1">
                <a:latin typeface="Comic Sans MS" pitchFamily="66" charset="0"/>
              </a:rPr>
              <a:t>Prefetching</a:t>
            </a:r>
            <a:endParaRPr lang="en-US" sz="1600" u="sng" dirty="0"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25193" y="1143000"/>
            <a:ext cx="18614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u="sng" dirty="0">
                <a:latin typeface="Comic Sans MS" pitchFamily="66" charset="0"/>
              </a:rPr>
              <a:t>With </a:t>
            </a:r>
            <a:r>
              <a:rPr lang="en-US" sz="1600" u="sng" dirty="0" err="1">
                <a:latin typeface="Comic Sans MS" pitchFamily="66" charset="0"/>
              </a:rPr>
              <a:t>Prefetching</a:t>
            </a:r>
            <a:endParaRPr lang="en-US" sz="1600" u="sng" dirty="0">
              <a:latin typeface="Comic Sans MS" pitchFamily="66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rot="5400000">
            <a:off x="1181100" y="1943100"/>
            <a:ext cx="533400" cy="1588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10473" y="1704201"/>
            <a:ext cx="5373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itchFamily="66" charset="0"/>
              </a:rPr>
              <a:t>Time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1447800" y="2438400"/>
            <a:ext cx="1066800" cy="307777"/>
            <a:chOff x="1447800" y="2438400"/>
            <a:chExt cx="1066800" cy="307777"/>
          </a:xfrm>
        </p:grpSpPr>
        <p:sp>
          <p:nvSpPr>
            <p:cNvPr id="20" name="TextBox 19"/>
            <p:cNvSpPr txBox="1"/>
            <p:nvPr/>
          </p:nvSpPr>
          <p:spPr>
            <a:xfrm>
              <a:off x="1447800" y="2438400"/>
              <a:ext cx="76014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>
                  <a:latin typeface="Comic Sans MS" pitchFamily="66" charset="0"/>
                </a:rPr>
                <a:t>Load A</a:t>
              </a:r>
            </a:p>
          </p:txBody>
        </p:sp>
        <p:cxnSp>
          <p:nvCxnSpPr>
            <p:cNvPr id="25" name="Straight Arrow Connector 24"/>
            <p:cNvCxnSpPr>
              <a:stCxn id="20" idx="3"/>
            </p:cNvCxnSpPr>
            <p:nvPr/>
          </p:nvCxnSpPr>
          <p:spPr>
            <a:xfrm flipV="1">
              <a:off x="2207944" y="2590800"/>
              <a:ext cx="306656" cy="148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1465433" y="3733800"/>
            <a:ext cx="1051023" cy="307777"/>
            <a:chOff x="1465433" y="3733800"/>
            <a:chExt cx="1051023" cy="307777"/>
          </a:xfrm>
        </p:grpSpPr>
        <p:sp>
          <p:nvSpPr>
            <p:cNvPr id="21" name="TextBox 20"/>
            <p:cNvSpPr txBox="1"/>
            <p:nvPr/>
          </p:nvSpPr>
          <p:spPr>
            <a:xfrm>
              <a:off x="1465433" y="3733800"/>
              <a:ext cx="7425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>
                  <a:latin typeface="Comic Sans MS" pitchFamily="66" charset="0"/>
                </a:rPr>
                <a:t>Load B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V="1">
              <a:off x="2209800" y="3886200"/>
              <a:ext cx="306656" cy="148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2743200" y="2667000"/>
            <a:ext cx="857927" cy="990600"/>
            <a:chOff x="2743200" y="2667000"/>
            <a:chExt cx="857927" cy="990600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2819400" y="2667000"/>
              <a:ext cx="304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2819400" y="3657600"/>
              <a:ext cx="304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rot="5400000">
              <a:off x="2780506" y="3466306"/>
              <a:ext cx="381000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2743200" y="2971800"/>
              <a:ext cx="85792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itchFamily="66" charset="0"/>
                </a:rPr>
                <a:t>Fetch A</a:t>
              </a:r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 rot="5400000" flipH="1" flipV="1">
              <a:off x="2819400" y="2819400"/>
              <a:ext cx="304800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2743200" y="3962400"/>
            <a:ext cx="840295" cy="990600"/>
            <a:chOff x="2743200" y="3962400"/>
            <a:chExt cx="840295" cy="990600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2819400" y="3962400"/>
              <a:ext cx="304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2819400" y="4953000"/>
              <a:ext cx="304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2743200" y="4264223"/>
              <a:ext cx="8402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itchFamily="66" charset="0"/>
                </a:rPr>
                <a:t>Fetch B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rot="5400000">
              <a:off x="2782094" y="4761706"/>
              <a:ext cx="381000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rot="5400000" flipH="1" flipV="1">
              <a:off x="2820988" y="4114800"/>
              <a:ext cx="304800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Rectangle 43"/>
          <p:cNvSpPr/>
          <p:nvPr/>
        </p:nvSpPr>
        <p:spPr>
          <a:xfrm>
            <a:off x="5791200" y="1600200"/>
            <a:ext cx="152400" cy="10668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7" name="Group 46"/>
          <p:cNvGrpSpPr/>
          <p:nvPr/>
        </p:nvGrpSpPr>
        <p:grpSpPr>
          <a:xfrm>
            <a:off x="4648200" y="2438400"/>
            <a:ext cx="1066800" cy="307777"/>
            <a:chOff x="1447800" y="2438400"/>
            <a:chExt cx="1066800" cy="307777"/>
          </a:xfrm>
        </p:grpSpPr>
        <p:sp>
          <p:nvSpPr>
            <p:cNvPr id="48" name="TextBox 47"/>
            <p:cNvSpPr txBox="1"/>
            <p:nvPr/>
          </p:nvSpPr>
          <p:spPr>
            <a:xfrm>
              <a:off x="1447800" y="2438400"/>
              <a:ext cx="76014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>
                  <a:latin typeface="Comic Sans MS" pitchFamily="66" charset="0"/>
                </a:rPr>
                <a:t>Load A</a:t>
              </a:r>
            </a:p>
          </p:txBody>
        </p:sp>
        <p:cxnSp>
          <p:nvCxnSpPr>
            <p:cNvPr id="49" name="Straight Arrow Connector 48"/>
            <p:cNvCxnSpPr>
              <a:stCxn id="48" idx="3"/>
            </p:cNvCxnSpPr>
            <p:nvPr/>
          </p:nvCxnSpPr>
          <p:spPr>
            <a:xfrm flipV="1">
              <a:off x="2207944" y="2590800"/>
              <a:ext cx="306656" cy="148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Rectangle 49"/>
          <p:cNvSpPr/>
          <p:nvPr/>
        </p:nvSpPr>
        <p:spPr>
          <a:xfrm>
            <a:off x="5791200" y="2667000"/>
            <a:ext cx="152400" cy="3048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5791200" y="2971800"/>
            <a:ext cx="152400" cy="3048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2" name="Group 51"/>
          <p:cNvGrpSpPr/>
          <p:nvPr/>
        </p:nvGrpSpPr>
        <p:grpSpPr>
          <a:xfrm>
            <a:off x="4665833" y="2740223"/>
            <a:ext cx="1049167" cy="307777"/>
            <a:chOff x="1465433" y="2438400"/>
            <a:chExt cx="1049167" cy="307777"/>
          </a:xfrm>
        </p:grpSpPr>
        <p:sp>
          <p:nvSpPr>
            <p:cNvPr id="53" name="TextBox 52"/>
            <p:cNvSpPr txBox="1"/>
            <p:nvPr/>
          </p:nvSpPr>
          <p:spPr>
            <a:xfrm>
              <a:off x="1465433" y="2438400"/>
              <a:ext cx="7425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>
                  <a:latin typeface="Comic Sans MS" pitchFamily="66" charset="0"/>
                </a:rPr>
                <a:t>Load B</a:t>
              </a:r>
            </a:p>
          </p:txBody>
        </p:sp>
        <p:cxnSp>
          <p:nvCxnSpPr>
            <p:cNvPr id="54" name="Straight Arrow Connector 53"/>
            <p:cNvCxnSpPr>
              <a:stCxn id="53" idx="3"/>
            </p:cNvCxnSpPr>
            <p:nvPr/>
          </p:nvCxnSpPr>
          <p:spPr>
            <a:xfrm flipV="1">
              <a:off x="2207944" y="2590801"/>
              <a:ext cx="306656" cy="14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/>
          <p:cNvGrpSpPr/>
          <p:nvPr/>
        </p:nvGrpSpPr>
        <p:grpSpPr>
          <a:xfrm>
            <a:off x="4290730" y="1447800"/>
            <a:ext cx="1424270" cy="307777"/>
            <a:chOff x="1090330" y="2438400"/>
            <a:chExt cx="1424270" cy="307777"/>
          </a:xfrm>
        </p:grpSpPr>
        <p:sp>
          <p:nvSpPr>
            <p:cNvPr id="56" name="TextBox 55"/>
            <p:cNvSpPr txBox="1"/>
            <p:nvPr/>
          </p:nvSpPr>
          <p:spPr>
            <a:xfrm>
              <a:off x="1090330" y="2438400"/>
              <a:ext cx="11176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 err="1">
                  <a:latin typeface="Comic Sans MS" pitchFamily="66" charset="0"/>
                </a:rPr>
                <a:t>Prefetch</a:t>
              </a:r>
              <a:r>
                <a:rPr lang="en-US" sz="1400" dirty="0">
                  <a:latin typeface="Comic Sans MS" pitchFamily="66" charset="0"/>
                </a:rPr>
                <a:t> A</a:t>
              </a:r>
            </a:p>
          </p:txBody>
        </p:sp>
        <p:cxnSp>
          <p:nvCxnSpPr>
            <p:cNvPr id="57" name="Straight Arrow Connector 56"/>
            <p:cNvCxnSpPr>
              <a:stCxn id="56" idx="3"/>
            </p:cNvCxnSpPr>
            <p:nvPr/>
          </p:nvCxnSpPr>
          <p:spPr>
            <a:xfrm flipV="1">
              <a:off x="2207944" y="2590801"/>
              <a:ext cx="306656" cy="14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4308363" y="1676400"/>
            <a:ext cx="1406637" cy="307777"/>
            <a:chOff x="1107963" y="2288977"/>
            <a:chExt cx="1406637" cy="307777"/>
          </a:xfrm>
        </p:grpSpPr>
        <p:sp>
          <p:nvSpPr>
            <p:cNvPr id="60" name="TextBox 59"/>
            <p:cNvSpPr txBox="1"/>
            <p:nvPr/>
          </p:nvSpPr>
          <p:spPr>
            <a:xfrm>
              <a:off x="1107963" y="2288977"/>
              <a:ext cx="109998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 err="1">
                  <a:latin typeface="Comic Sans MS" pitchFamily="66" charset="0"/>
                </a:rPr>
                <a:t>Prefetch</a:t>
              </a:r>
              <a:r>
                <a:rPr lang="en-US" sz="1400" dirty="0">
                  <a:latin typeface="Comic Sans MS" pitchFamily="66" charset="0"/>
                </a:rPr>
                <a:t> B</a:t>
              </a:r>
            </a:p>
          </p:txBody>
        </p:sp>
        <p:cxnSp>
          <p:nvCxnSpPr>
            <p:cNvPr id="61" name="Straight Arrow Connector 60"/>
            <p:cNvCxnSpPr>
              <a:stCxn id="60" idx="3"/>
            </p:cNvCxnSpPr>
            <p:nvPr/>
          </p:nvCxnSpPr>
          <p:spPr>
            <a:xfrm flipV="1">
              <a:off x="2207944" y="2441378"/>
              <a:ext cx="306656" cy="14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5943600" y="1600200"/>
            <a:ext cx="857927" cy="990600"/>
            <a:chOff x="2743200" y="2667000"/>
            <a:chExt cx="857927" cy="990600"/>
          </a:xfrm>
        </p:grpSpPr>
        <p:cxnSp>
          <p:nvCxnSpPr>
            <p:cNvPr id="63" name="Straight Connector 62"/>
            <p:cNvCxnSpPr/>
            <p:nvPr/>
          </p:nvCxnSpPr>
          <p:spPr>
            <a:xfrm>
              <a:off x="2819400" y="2667000"/>
              <a:ext cx="304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2819400" y="3657600"/>
              <a:ext cx="304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 rot="5400000">
              <a:off x="2780506" y="3466306"/>
              <a:ext cx="381000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2743200" y="2971800"/>
              <a:ext cx="85792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itchFamily="66" charset="0"/>
                </a:rPr>
                <a:t>Fetch A</a:t>
              </a:r>
            </a:p>
          </p:txBody>
        </p:sp>
        <p:cxnSp>
          <p:nvCxnSpPr>
            <p:cNvPr id="67" name="Straight Arrow Connector 66"/>
            <p:cNvCxnSpPr/>
            <p:nvPr/>
          </p:nvCxnSpPr>
          <p:spPr>
            <a:xfrm rot="5400000" flipH="1" flipV="1">
              <a:off x="2819400" y="2819400"/>
              <a:ext cx="304800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6705600" y="1828800"/>
            <a:ext cx="840295" cy="990600"/>
            <a:chOff x="2743200" y="3962400"/>
            <a:chExt cx="840295" cy="990600"/>
          </a:xfrm>
        </p:grpSpPr>
        <p:cxnSp>
          <p:nvCxnSpPr>
            <p:cNvPr id="69" name="Straight Connector 68"/>
            <p:cNvCxnSpPr/>
            <p:nvPr/>
          </p:nvCxnSpPr>
          <p:spPr>
            <a:xfrm>
              <a:off x="2819400" y="3962400"/>
              <a:ext cx="304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2819400" y="4953000"/>
              <a:ext cx="304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743200" y="4264223"/>
              <a:ext cx="8402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itchFamily="66" charset="0"/>
                </a:rPr>
                <a:t>Fetch B</a:t>
              </a:r>
            </a:p>
          </p:txBody>
        </p:sp>
        <p:cxnSp>
          <p:nvCxnSpPr>
            <p:cNvPr id="72" name="Straight Arrow Connector 71"/>
            <p:cNvCxnSpPr/>
            <p:nvPr/>
          </p:nvCxnSpPr>
          <p:spPr>
            <a:xfrm rot="5400000">
              <a:off x="2782094" y="4761706"/>
              <a:ext cx="381000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 rot="5400000" flipH="1" flipV="1">
              <a:off x="2820988" y="4114800"/>
              <a:ext cx="304800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Rectangle 74"/>
          <p:cNvSpPr/>
          <p:nvPr/>
        </p:nvSpPr>
        <p:spPr>
          <a:xfrm>
            <a:off x="4953000" y="4038600"/>
            <a:ext cx="2743200" cy="990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5181600" y="4191000"/>
            <a:ext cx="152400" cy="3048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5410200" y="4188023"/>
            <a:ext cx="21130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Executing Instructions</a:t>
            </a:r>
          </a:p>
        </p:txBody>
      </p:sp>
      <p:sp>
        <p:nvSpPr>
          <p:cNvPr id="79" name="Rectangle 78"/>
          <p:cNvSpPr/>
          <p:nvPr/>
        </p:nvSpPr>
        <p:spPr>
          <a:xfrm>
            <a:off x="5181600" y="4572000"/>
            <a:ext cx="152400" cy="3048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5410200" y="4569023"/>
            <a:ext cx="22685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Stalled Waiting for Data</a:t>
            </a:r>
          </a:p>
        </p:txBody>
      </p:sp>
    </p:spTree>
    <p:extLst>
      <p:ext uri="{BB962C8B-B14F-4D97-AF65-F5344CB8AC3E}">
        <p14:creationId xmlns:p14="http://schemas.microsoft.com/office/powerpoint/2010/main" val="1872577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"/>
                            </p:stCondLst>
                            <p:childTnLst>
                              <p:par>
                                <p:cTn id="7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  <p:bldP spid="13" grpId="0" animBg="1"/>
      <p:bldP spid="14" grpId="0" animBg="1"/>
      <p:bldP spid="16" grpId="0"/>
      <p:bldP spid="44" grpId="0" animBg="1"/>
      <p:bldP spid="50" grpId="0" animBg="1"/>
      <p:bldP spid="51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047490C9-7524-40CB-9A7B-799A039478EC}" type="slidenum">
              <a:rPr lang="en-US"/>
              <a:pPr/>
              <a:t>50</a:t>
            </a:fld>
            <a:r>
              <a:rPr lang="en-US"/>
              <a:t>-</a:t>
            </a:r>
          </a:p>
        </p:txBody>
      </p:sp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3</a:t>
            </a:r>
          </a:p>
        </p:txBody>
      </p:sp>
      <p:sp>
        <p:nvSpPr>
          <p:cNvPr id="396291" name="Text Box 3"/>
          <p:cNvSpPr txBox="1">
            <a:spLocks noChangeArrowheads="1"/>
          </p:cNvSpPr>
          <p:nvPr/>
        </p:nvSpPr>
        <p:spPr bwMode="auto">
          <a:xfrm>
            <a:off x="990600" y="1600200"/>
            <a:ext cx="2667000" cy="1190625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      do i = 2, 4</a:t>
            </a:r>
          </a:p>
          <a:p>
            <a:r>
              <a:rPr lang="en-US">
                <a:solidFill>
                  <a:srgbClr val="FF0033"/>
                </a:solidFill>
              </a:rPr>
              <a:t>S</a:t>
            </a:r>
            <a:r>
              <a:rPr lang="en-US" baseline="-25000">
                <a:solidFill>
                  <a:srgbClr val="FF0033"/>
                </a:solidFill>
              </a:rPr>
              <a:t>1</a:t>
            </a:r>
            <a:r>
              <a:rPr lang="en-US">
                <a:solidFill>
                  <a:srgbClr val="FF0033"/>
                </a:solidFill>
              </a:rPr>
              <a:t>:</a:t>
            </a:r>
            <a:r>
              <a:rPr lang="en-US"/>
              <a:t>    </a:t>
            </a:r>
            <a:r>
              <a:rPr lang="en-US">
                <a:solidFill>
                  <a:srgbClr val="FF0033"/>
                </a:solidFill>
              </a:rPr>
              <a:t>a(i)</a:t>
            </a:r>
            <a:r>
              <a:rPr lang="en-US"/>
              <a:t> = b(i) + c(i)</a:t>
            </a:r>
          </a:p>
          <a:p>
            <a:r>
              <a:rPr lang="en-US">
                <a:solidFill>
                  <a:srgbClr val="FF0033"/>
                </a:solidFill>
              </a:rPr>
              <a:t>S</a:t>
            </a:r>
            <a:r>
              <a:rPr lang="en-US" baseline="-25000">
                <a:solidFill>
                  <a:srgbClr val="FF0033"/>
                </a:solidFill>
              </a:rPr>
              <a:t>2</a:t>
            </a:r>
            <a:r>
              <a:rPr lang="en-US">
                <a:solidFill>
                  <a:srgbClr val="FF0033"/>
                </a:solidFill>
              </a:rPr>
              <a:t>:    </a:t>
            </a:r>
            <a:r>
              <a:rPr lang="en-US"/>
              <a:t>d(i) = </a:t>
            </a:r>
            <a:r>
              <a:rPr lang="en-US">
                <a:solidFill>
                  <a:srgbClr val="FF0033"/>
                </a:solidFill>
              </a:rPr>
              <a:t>a(i+1)</a:t>
            </a:r>
            <a:endParaRPr lang="en-US"/>
          </a:p>
          <a:p>
            <a:r>
              <a:rPr lang="en-US"/>
              <a:t>      end do</a:t>
            </a:r>
          </a:p>
        </p:txBody>
      </p:sp>
      <p:grpSp>
        <p:nvGrpSpPr>
          <p:cNvPr id="396292" name="Group 4"/>
          <p:cNvGrpSpPr>
            <a:grpSpLocks/>
          </p:cNvGrpSpPr>
          <p:nvPr/>
        </p:nvGrpSpPr>
        <p:grpSpPr bwMode="auto">
          <a:xfrm>
            <a:off x="3886200" y="1228725"/>
            <a:ext cx="4497388" cy="1438275"/>
            <a:chOff x="2448" y="774"/>
            <a:chExt cx="2833" cy="906"/>
          </a:xfrm>
        </p:grpSpPr>
        <p:grpSp>
          <p:nvGrpSpPr>
            <p:cNvPr id="396293" name="Group 5"/>
            <p:cNvGrpSpPr>
              <a:grpSpLocks/>
            </p:cNvGrpSpPr>
            <p:nvPr/>
          </p:nvGrpSpPr>
          <p:grpSpPr bwMode="auto">
            <a:xfrm>
              <a:off x="2448" y="1014"/>
              <a:ext cx="2833" cy="330"/>
              <a:chOff x="768" y="2070"/>
              <a:chExt cx="2833" cy="330"/>
            </a:xfrm>
          </p:grpSpPr>
          <p:sp>
            <p:nvSpPr>
              <p:cNvPr id="396294" name="Line 6"/>
              <p:cNvSpPr>
                <a:spLocks noChangeShapeType="1"/>
              </p:cNvSpPr>
              <p:nvPr/>
            </p:nvSpPr>
            <p:spPr bwMode="auto">
              <a:xfrm>
                <a:off x="100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6295" name="Oval 7"/>
              <p:cNvSpPr>
                <a:spLocks noChangeArrowheads="1"/>
              </p:cNvSpPr>
              <p:nvPr/>
            </p:nvSpPr>
            <p:spPr bwMode="auto">
              <a:xfrm>
                <a:off x="91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6296" name="Oval 8"/>
              <p:cNvSpPr>
                <a:spLocks noChangeArrowheads="1"/>
              </p:cNvSpPr>
              <p:nvPr/>
            </p:nvSpPr>
            <p:spPr bwMode="auto">
              <a:xfrm>
                <a:off x="139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6297" name="Oval 9"/>
              <p:cNvSpPr>
                <a:spLocks noChangeArrowheads="1"/>
              </p:cNvSpPr>
              <p:nvPr/>
            </p:nvSpPr>
            <p:spPr bwMode="auto">
              <a:xfrm>
                <a:off x="187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6298" name="Oval 10"/>
              <p:cNvSpPr>
                <a:spLocks noChangeArrowheads="1"/>
              </p:cNvSpPr>
              <p:nvPr/>
            </p:nvSpPr>
            <p:spPr bwMode="auto">
              <a:xfrm>
                <a:off x="235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6299" name="Oval 11"/>
              <p:cNvSpPr>
                <a:spLocks noChangeArrowheads="1"/>
              </p:cNvSpPr>
              <p:nvPr/>
            </p:nvSpPr>
            <p:spPr bwMode="auto">
              <a:xfrm>
                <a:off x="283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6300" name="Oval 12"/>
              <p:cNvSpPr>
                <a:spLocks noChangeArrowheads="1"/>
              </p:cNvSpPr>
              <p:nvPr/>
            </p:nvSpPr>
            <p:spPr bwMode="auto">
              <a:xfrm>
                <a:off x="331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6301" name="Rectangle 13"/>
              <p:cNvSpPr>
                <a:spLocks noChangeArrowheads="1"/>
              </p:cNvSpPr>
              <p:nvPr/>
            </p:nvSpPr>
            <p:spPr bwMode="auto">
              <a:xfrm>
                <a:off x="768" y="2070"/>
                <a:ext cx="419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1</a:t>
                </a:r>
                <a:r>
                  <a:rPr lang="en-US" sz="1600">
                    <a:solidFill>
                      <a:srgbClr val="FF0033"/>
                    </a:solidFill>
                  </a:rPr>
                  <a:t>[2]</a:t>
                </a:r>
              </a:p>
            </p:txBody>
          </p:sp>
          <p:sp>
            <p:nvSpPr>
              <p:cNvPr id="396302" name="Rectangle 14"/>
              <p:cNvSpPr>
                <a:spLocks noChangeArrowheads="1"/>
              </p:cNvSpPr>
              <p:nvPr/>
            </p:nvSpPr>
            <p:spPr bwMode="auto">
              <a:xfrm>
                <a:off x="1248" y="2070"/>
                <a:ext cx="433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2</a:t>
                </a:r>
                <a:r>
                  <a:rPr lang="en-US" sz="1600">
                    <a:solidFill>
                      <a:srgbClr val="FF0033"/>
                    </a:solidFill>
                  </a:rPr>
                  <a:t>[2]</a:t>
                </a:r>
              </a:p>
            </p:txBody>
          </p:sp>
          <p:sp>
            <p:nvSpPr>
              <p:cNvPr id="396303" name="Rectangle 15"/>
              <p:cNvSpPr>
                <a:spLocks noChangeArrowheads="1"/>
              </p:cNvSpPr>
              <p:nvPr/>
            </p:nvSpPr>
            <p:spPr bwMode="auto">
              <a:xfrm>
                <a:off x="1728" y="2070"/>
                <a:ext cx="419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1</a:t>
                </a:r>
                <a:r>
                  <a:rPr lang="en-US" sz="1600">
                    <a:solidFill>
                      <a:srgbClr val="FF0033"/>
                    </a:solidFill>
                  </a:rPr>
                  <a:t>[3]</a:t>
                </a:r>
              </a:p>
            </p:txBody>
          </p:sp>
          <p:sp>
            <p:nvSpPr>
              <p:cNvPr id="396304" name="Rectangle 16"/>
              <p:cNvSpPr>
                <a:spLocks noChangeArrowheads="1"/>
              </p:cNvSpPr>
              <p:nvPr/>
            </p:nvSpPr>
            <p:spPr bwMode="auto">
              <a:xfrm>
                <a:off x="2208" y="2070"/>
                <a:ext cx="433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2</a:t>
                </a:r>
                <a:r>
                  <a:rPr lang="en-US" sz="1600">
                    <a:solidFill>
                      <a:srgbClr val="FF0033"/>
                    </a:solidFill>
                  </a:rPr>
                  <a:t>[3]</a:t>
                </a:r>
              </a:p>
            </p:txBody>
          </p:sp>
          <p:sp>
            <p:nvSpPr>
              <p:cNvPr id="396305" name="Rectangle 17"/>
              <p:cNvSpPr>
                <a:spLocks noChangeArrowheads="1"/>
              </p:cNvSpPr>
              <p:nvPr/>
            </p:nvSpPr>
            <p:spPr bwMode="auto">
              <a:xfrm>
                <a:off x="2688" y="2070"/>
                <a:ext cx="419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1</a:t>
                </a:r>
                <a:r>
                  <a:rPr lang="en-US" sz="1600">
                    <a:solidFill>
                      <a:srgbClr val="FF0033"/>
                    </a:solidFill>
                  </a:rPr>
                  <a:t>[4]</a:t>
                </a:r>
              </a:p>
            </p:txBody>
          </p:sp>
          <p:sp>
            <p:nvSpPr>
              <p:cNvPr id="396306" name="Rectangle 18"/>
              <p:cNvSpPr>
                <a:spLocks noChangeArrowheads="1"/>
              </p:cNvSpPr>
              <p:nvPr/>
            </p:nvSpPr>
            <p:spPr bwMode="auto">
              <a:xfrm>
                <a:off x="3168" y="2070"/>
                <a:ext cx="433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2</a:t>
                </a:r>
                <a:r>
                  <a:rPr lang="en-US" sz="1600">
                    <a:solidFill>
                      <a:srgbClr val="FF0033"/>
                    </a:solidFill>
                  </a:rPr>
                  <a:t>[4]</a:t>
                </a:r>
              </a:p>
            </p:txBody>
          </p:sp>
          <p:sp>
            <p:nvSpPr>
              <p:cNvPr id="396307" name="Line 19"/>
              <p:cNvSpPr>
                <a:spLocks noChangeShapeType="1"/>
              </p:cNvSpPr>
              <p:nvPr/>
            </p:nvSpPr>
            <p:spPr bwMode="auto">
              <a:xfrm>
                <a:off x="148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6308" name="Line 20"/>
              <p:cNvSpPr>
                <a:spLocks noChangeShapeType="1"/>
              </p:cNvSpPr>
              <p:nvPr/>
            </p:nvSpPr>
            <p:spPr bwMode="auto">
              <a:xfrm>
                <a:off x="196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6309" name="Line 21"/>
              <p:cNvSpPr>
                <a:spLocks noChangeShapeType="1"/>
              </p:cNvSpPr>
              <p:nvPr/>
            </p:nvSpPr>
            <p:spPr bwMode="auto">
              <a:xfrm>
                <a:off x="244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6310" name="Line 22"/>
              <p:cNvSpPr>
                <a:spLocks noChangeShapeType="1"/>
              </p:cNvSpPr>
              <p:nvPr/>
            </p:nvSpPr>
            <p:spPr bwMode="auto">
              <a:xfrm>
                <a:off x="292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6311" name="Line 23"/>
            <p:cNvSpPr>
              <a:spLocks noChangeShapeType="1"/>
            </p:cNvSpPr>
            <p:nvPr/>
          </p:nvSpPr>
          <p:spPr bwMode="auto">
            <a:xfrm>
              <a:off x="3360" y="864"/>
              <a:ext cx="0" cy="816"/>
            </a:xfrm>
            <a:prstGeom prst="line">
              <a:avLst/>
            </a:prstGeom>
            <a:noFill/>
            <a:ln w="19050">
              <a:solidFill>
                <a:srgbClr val="FF0033"/>
              </a:solidFill>
              <a:prstDash val="dash"/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312" name="Line 24"/>
            <p:cNvSpPr>
              <a:spLocks noChangeShapeType="1"/>
            </p:cNvSpPr>
            <p:nvPr/>
          </p:nvSpPr>
          <p:spPr bwMode="auto">
            <a:xfrm>
              <a:off x="4320" y="864"/>
              <a:ext cx="0" cy="816"/>
            </a:xfrm>
            <a:prstGeom prst="line">
              <a:avLst/>
            </a:prstGeom>
            <a:noFill/>
            <a:ln w="19050">
              <a:solidFill>
                <a:srgbClr val="FF0033"/>
              </a:solidFill>
              <a:prstDash val="dash"/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313" name="Text Box 25"/>
            <p:cNvSpPr txBox="1">
              <a:spLocks noChangeArrowheads="1"/>
            </p:cNvSpPr>
            <p:nvPr/>
          </p:nvSpPr>
          <p:spPr bwMode="auto">
            <a:xfrm>
              <a:off x="2784" y="774"/>
              <a:ext cx="295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/>
                <a:t>i=2</a:t>
              </a:r>
            </a:p>
          </p:txBody>
        </p:sp>
        <p:sp>
          <p:nvSpPr>
            <p:cNvPr id="396314" name="Text Box 26"/>
            <p:cNvSpPr txBox="1">
              <a:spLocks noChangeArrowheads="1"/>
            </p:cNvSpPr>
            <p:nvPr/>
          </p:nvSpPr>
          <p:spPr bwMode="auto">
            <a:xfrm>
              <a:off x="3696" y="774"/>
              <a:ext cx="295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/>
                <a:t>i=3</a:t>
              </a:r>
            </a:p>
          </p:txBody>
        </p:sp>
        <p:sp>
          <p:nvSpPr>
            <p:cNvPr id="396315" name="Text Box 27"/>
            <p:cNvSpPr txBox="1">
              <a:spLocks noChangeArrowheads="1"/>
            </p:cNvSpPr>
            <p:nvPr/>
          </p:nvSpPr>
          <p:spPr bwMode="auto">
            <a:xfrm>
              <a:off x="4608" y="774"/>
              <a:ext cx="295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/>
                <a:t>i=4</a:t>
              </a:r>
            </a:p>
          </p:txBody>
        </p:sp>
      </p:grpSp>
      <p:grpSp>
        <p:nvGrpSpPr>
          <p:cNvPr id="396316" name="Group 28"/>
          <p:cNvGrpSpPr>
            <a:grpSpLocks/>
          </p:cNvGrpSpPr>
          <p:nvPr/>
        </p:nvGrpSpPr>
        <p:grpSpPr bwMode="auto">
          <a:xfrm>
            <a:off x="3886200" y="2133600"/>
            <a:ext cx="4371975" cy="803275"/>
            <a:chOff x="2448" y="1344"/>
            <a:chExt cx="2754" cy="506"/>
          </a:xfrm>
        </p:grpSpPr>
        <p:sp>
          <p:nvSpPr>
            <p:cNvPr id="396317" name="Line 29"/>
            <p:cNvSpPr>
              <a:spLocks noChangeShapeType="1"/>
            </p:cNvSpPr>
            <p:nvPr/>
          </p:nvSpPr>
          <p:spPr bwMode="auto">
            <a:xfrm>
              <a:off x="264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318" name="Line 30"/>
            <p:cNvSpPr>
              <a:spLocks noChangeShapeType="1"/>
            </p:cNvSpPr>
            <p:nvPr/>
          </p:nvSpPr>
          <p:spPr bwMode="auto">
            <a:xfrm>
              <a:off x="312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319" name="Line 31"/>
            <p:cNvSpPr>
              <a:spLocks noChangeShapeType="1"/>
            </p:cNvSpPr>
            <p:nvPr/>
          </p:nvSpPr>
          <p:spPr bwMode="auto">
            <a:xfrm>
              <a:off x="360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320" name="Line 32"/>
            <p:cNvSpPr>
              <a:spLocks noChangeShapeType="1"/>
            </p:cNvSpPr>
            <p:nvPr/>
          </p:nvSpPr>
          <p:spPr bwMode="auto">
            <a:xfrm>
              <a:off x="408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321" name="Line 33"/>
            <p:cNvSpPr>
              <a:spLocks noChangeShapeType="1"/>
            </p:cNvSpPr>
            <p:nvPr/>
          </p:nvSpPr>
          <p:spPr bwMode="auto">
            <a:xfrm>
              <a:off x="456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322" name="Line 34"/>
            <p:cNvSpPr>
              <a:spLocks noChangeShapeType="1"/>
            </p:cNvSpPr>
            <p:nvPr/>
          </p:nvSpPr>
          <p:spPr bwMode="auto">
            <a:xfrm>
              <a:off x="504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323" name="Text Box 35"/>
            <p:cNvSpPr txBox="1">
              <a:spLocks noChangeArrowheads="1"/>
            </p:cNvSpPr>
            <p:nvPr/>
          </p:nvSpPr>
          <p:spPr bwMode="auto">
            <a:xfrm>
              <a:off x="244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a(2)</a:t>
              </a:r>
              <a:endParaRPr lang="en-US"/>
            </a:p>
          </p:txBody>
        </p:sp>
        <p:sp>
          <p:nvSpPr>
            <p:cNvPr id="396324" name="Text Box 36"/>
            <p:cNvSpPr txBox="1">
              <a:spLocks noChangeArrowheads="1"/>
            </p:cNvSpPr>
            <p:nvPr/>
          </p:nvSpPr>
          <p:spPr bwMode="auto">
            <a:xfrm>
              <a:off x="292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a(3)</a:t>
              </a:r>
              <a:endParaRPr lang="en-US"/>
            </a:p>
          </p:txBody>
        </p:sp>
        <p:sp>
          <p:nvSpPr>
            <p:cNvPr id="396325" name="Text Box 37"/>
            <p:cNvSpPr txBox="1">
              <a:spLocks noChangeArrowheads="1"/>
            </p:cNvSpPr>
            <p:nvPr/>
          </p:nvSpPr>
          <p:spPr bwMode="auto">
            <a:xfrm>
              <a:off x="340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a(3)</a:t>
              </a:r>
              <a:endParaRPr lang="en-US"/>
            </a:p>
          </p:txBody>
        </p:sp>
        <p:sp>
          <p:nvSpPr>
            <p:cNvPr id="396326" name="Text Box 38"/>
            <p:cNvSpPr txBox="1">
              <a:spLocks noChangeArrowheads="1"/>
            </p:cNvSpPr>
            <p:nvPr/>
          </p:nvSpPr>
          <p:spPr bwMode="auto">
            <a:xfrm>
              <a:off x="388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a(4)</a:t>
              </a:r>
              <a:endParaRPr lang="en-US"/>
            </a:p>
          </p:txBody>
        </p:sp>
        <p:sp>
          <p:nvSpPr>
            <p:cNvPr id="396327" name="Text Box 39"/>
            <p:cNvSpPr txBox="1">
              <a:spLocks noChangeArrowheads="1"/>
            </p:cNvSpPr>
            <p:nvPr/>
          </p:nvSpPr>
          <p:spPr bwMode="auto">
            <a:xfrm>
              <a:off x="436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a(4)</a:t>
              </a:r>
              <a:endParaRPr lang="en-US"/>
            </a:p>
          </p:txBody>
        </p:sp>
        <p:sp>
          <p:nvSpPr>
            <p:cNvPr id="396328" name="Text Box 40"/>
            <p:cNvSpPr txBox="1">
              <a:spLocks noChangeArrowheads="1"/>
            </p:cNvSpPr>
            <p:nvPr/>
          </p:nvSpPr>
          <p:spPr bwMode="auto">
            <a:xfrm>
              <a:off x="484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a(5)</a:t>
              </a:r>
              <a:endParaRPr lang="en-US"/>
            </a:p>
          </p:txBody>
        </p:sp>
      </p:grpSp>
      <p:grpSp>
        <p:nvGrpSpPr>
          <p:cNvPr id="396329" name="Group 41"/>
          <p:cNvGrpSpPr>
            <a:grpSpLocks/>
          </p:cNvGrpSpPr>
          <p:nvPr/>
        </p:nvGrpSpPr>
        <p:grpSpPr bwMode="auto">
          <a:xfrm>
            <a:off x="5006975" y="2120900"/>
            <a:ext cx="2178050" cy="515938"/>
            <a:chOff x="3154" y="1336"/>
            <a:chExt cx="1372" cy="325"/>
          </a:xfrm>
        </p:grpSpPr>
        <p:cxnSp>
          <p:nvCxnSpPr>
            <p:cNvPr id="396330" name="AutoShape 42"/>
            <p:cNvCxnSpPr>
              <a:cxnSpLocks noChangeShapeType="1"/>
            </p:cNvCxnSpPr>
            <p:nvPr/>
          </p:nvCxnSpPr>
          <p:spPr bwMode="auto">
            <a:xfrm rot="16200000" flipH="1">
              <a:off x="3359" y="1131"/>
              <a:ext cx="1" cy="412"/>
            </a:xfrm>
            <a:prstGeom prst="curvedConnector3">
              <a:avLst>
                <a:gd name="adj1" fmla="val 15200000"/>
              </a:avLst>
            </a:prstGeom>
            <a:noFill/>
            <a:ln w="19050">
              <a:solidFill>
                <a:schemeClr val="accent1"/>
              </a:solidFill>
              <a:round/>
              <a:headEnd type="none" w="sm" len="sm"/>
              <a:tailEnd type="triangle" w="med" len="med"/>
            </a:ln>
            <a:effectLst/>
          </p:spPr>
        </p:cxnSp>
        <p:cxnSp>
          <p:nvCxnSpPr>
            <p:cNvPr id="396331" name="AutoShape 43"/>
            <p:cNvCxnSpPr>
              <a:cxnSpLocks noChangeShapeType="1"/>
            </p:cNvCxnSpPr>
            <p:nvPr/>
          </p:nvCxnSpPr>
          <p:spPr bwMode="auto">
            <a:xfrm rot="16200000" flipH="1">
              <a:off x="4319" y="1131"/>
              <a:ext cx="1" cy="412"/>
            </a:xfrm>
            <a:prstGeom prst="curvedConnector3">
              <a:avLst>
                <a:gd name="adj1" fmla="val 15200000"/>
              </a:avLst>
            </a:prstGeom>
            <a:noFill/>
            <a:ln w="19050">
              <a:solidFill>
                <a:schemeClr val="accent1"/>
              </a:solidFill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396332" name="Text Box 44"/>
            <p:cNvSpPr txBox="1">
              <a:spLocks noChangeArrowheads="1"/>
            </p:cNvSpPr>
            <p:nvPr/>
          </p:nvSpPr>
          <p:spPr bwMode="auto">
            <a:xfrm>
              <a:off x="3312" y="1440"/>
              <a:ext cx="229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solidFill>
                    <a:schemeClr val="accent1"/>
                  </a:solidFill>
                  <a:latin typeface="Symbol" pitchFamily="18" charset="2"/>
                </a:rPr>
                <a:t>d</a:t>
              </a:r>
              <a:r>
                <a:rPr lang="en-US" sz="1600" baseline="50000">
                  <a:solidFill>
                    <a:schemeClr val="accent1"/>
                  </a:solidFill>
                  <a:latin typeface="Tahoma" pitchFamily="34" charset="0"/>
                </a:rPr>
                <a:t>a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396333" name="Text Box 45"/>
            <p:cNvSpPr txBox="1">
              <a:spLocks noChangeArrowheads="1"/>
            </p:cNvSpPr>
            <p:nvPr/>
          </p:nvSpPr>
          <p:spPr bwMode="auto">
            <a:xfrm>
              <a:off x="4272" y="1440"/>
              <a:ext cx="229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solidFill>
                    <a:schemeClr val="accent1"/>
                  </a:solidFill>
                  <a:latin typeface="Symbol" pitchFamily="18" charset="2"/>
                </a:rPr>
                <a:t>d</a:t>
              </a:r>
              <a:r>
                <a:rPr lang="en-US" sz="1600" baseline="50000">
                  <a:solidFill>
                    <a:schemeClr val="accent1"/>
                  </a:solidFill>
                  <a:latin typeface="Tahoma" pitchFamily="34" charset="0"/>
                </a:rPr>
                <a:t>a</a:t>
              </a:r>
              <a:endParaRPr lang="en-US">
                <a:latin typeface="Times New Roman" pitchFamily="18" charset="0"/>
              </a:endParaRPr>
            </a:p>
          </p:txBody>
        </p:sp>
      </p:grpSp>
      <p:grpSp>
        <p:nvGrpSpPr>
          <p:cNvPr id="396334" name="Group 46"/>
          <p:cNvGrpSpPr>
            <a:grpSpLocks/>
          </p:cNvGrpSpPr>
          <p:nvPr/>
        </p:nvGrpSpPr>
        <p:grpSpPr bwMode="auto">
          <a:xfrm>
            <a:off x="3290888" y="5257800"/>
            <a:ext cx="2540000" cy="366713"/>
            <a:chOff x="2073" y="3297"/>
            <a:chExt cx="1600" cy="231"/>
          </a:xfrm>
        </p:grpSpPr>
        <p:graphicFrame>
          <p:nvGraphicFramePr>
            <p:cNvPr id="455680" name="Object 2048"/>
            <p:cNvGraphicFramePr>
              <a:graphicFrameLocks noChangeAspect="1"/>
            </p:cNvGraphicFramePr>
            <p:nvPr/>
          </p:nvGraphicFramePr>
          <p:xfrm>
            <a:off x="2073" y="3308"/>
            <a:ext cx="448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66" name="Equation" r:id="rId4" imgW="711000" imgH="330120" progId="Equation.3">
                    <p:embed/>
                  </p:oleObj>
                </mc:Choice>
                <mc:Fallback>
                  <p:oleObj name="Equation" r:id="rId4" imgW="711000" imgH="330120" progId="Equation.3">
                    <p:embed/>
                    <p:pic>
                      <p:nvPicPr>
                        <p:cNvPr id="455680" name="Object 20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73" y="3308"/>
                          <a:ext cx="448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5681" name="Object 2049"/>
            <p:cNvGraphicFramePr>
              <a:graphicFrameLocks noChangeAspect="1"/>
            </p:cNvGraphicFramePr>
            <p:nvPr/>
          </p:nvGraphicFramePr>
          <p:xfrm>
            <a:off x="3225" y="3308"/>
            <a:ext cx="448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67" name="Equation" r:id="rId6" imgW="711000" imgH="330120" progId="Equation.3">
                    <p:embed/>
                  </p:oleObj>
                </mc:Choice>
                <mc:Fallback>
                  <p:oleObj name="Equation" r:id="rId6" imgW="711000" imgH="330120" progId="Equation.3">
                    <p:embed/>
                    <p:pic>
                      <p:nvPicPr>
                        <p:cNvPr id="455681" name="Object 20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25" y="3308"/>
                          <a:ext cx="448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6337" name="Text Box 49"/>
            <p:cNvSpPr txBox="1">
              <a:spLocks noChangeArrowheads="1"/>
            </p:cNvSpPr>
            <p:nvPr/>
          </p:nvSpPr>
          <p:spPr bwMode="auto">
            <a:xfrm>
              <a:off x="2784" y="3297"/>
              <a:ext cx="246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Tahoma" pitchFamily="34" charset="0"/>
                </a:rPr>
                <a:t>or</a:t>
              </a:r>
              <a:endParaRPr lang="en-US">
                <a:latin typeface="Times New Roman" pitchFamily="18" charset="0"/>
              </a:endParaRPr>
            </a:p>
          </p:txBody>
        </p:sp>
      </p:grpSp>
      <p:sp>
        <p:nvSpPr>
          <p:cNvPr id="396338" name="Rectangle 50"/>
          <p:cNvSpPr>
            <a:spLocks noChangeArrowheads="1"/>
          </p:cNvSpPr>
          <p:nvPr/>
        </p:nvSpPr>
        <p:spPr bwMode="auto">
          <a:xfrm>
            <a:off x="762000" y="3124200"/>
            <a:ext cx="7772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/>
              <a:t>There is an instance of S</a:t>
            </a:r>
            <a:r>
              <a:rPr lang="en-US" baseline="-25000"/>
              <a:t>2</a:t>
            </a:r>
            <a:r>
              <a:rPr lang="en-US"/>
              <a:t> that precedes an instance of S</a:t>
            </a:r>
            <a:r>
              <a:rPr lang="en-US" baseline="-25000"/>
              <a:t>1</a:t>
            </a:r>
            <a:r>
              <a:rPr lang="en-US"/>
              <a:t> in execution and S</a:t>
            </a:r>
            <a:r>
              <a:rPr lang="en-US" baseline="-25000"/>
              <a:t>2</a:t>
            </a:r>
            <a:r>
              <a:rPr lang="en-US"/>
              <a:t> consumes data that S</a:t>
            </a:r>
            <a:r>
              <a:rPr lang="en-US" baseline="-25000"/>
              <a:t>1</a:t>
            </a:r>
            <a:r>
              <a:rPr lang="en-US"/>
              <a:t> produces.</a:t>
            </a:r>
          </a:p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/>
              <a:t>S</a:t>
            </a:r>
            <a:r>
              <a:rPr lang="en-US" baseline="-25000"/>
              <a:t>2</a:t>
            </a:r>
            <a:r>
              <a:rPr lang="en-US"/>
              <a:t> is the source of the dependence; S</a:t>
            </a:r>
            <a:r>
              <a:rPr lang="en-US" baseline="-25000"/>
              <a:t>1</a:t>
            </a:r>
            <a:r>
              <a:rPr lang="en-US"/>
              <a:t> is the sink of the dependence.</a:t>
            </a:r>
          </a:p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/>
              <a:t>The dependence is loop-carried.</a:t>
            </a:r>
          </a:p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/>
              <a:t>The dependence distance is 1.</a:t>
            </a:r>
            <a:endParaRPr lang="en-US" baseline="-25000"/>
          </a:p>
        </p:txBody>
      </p:sp>
      <p:grpSp>
        <p:nvGrpSpPr>
          <p:cNvPr id="396339" name="Group 51"/>
          <p:cNvGrpSpPr>
            <a:grpSpLocks/>
          </p:cNvGrpSpPr>
          <p:nvPr/>
        </p:nvGrpSpPr>
        <p:grpSpPr bwMode="auto">
          <a:xfrm>
            <a:off x="439994" y="5605310"/>
            <a:ext cx="7772400" cy="571500"/>
            <a:chOff x="480" y="3528"/>
            <a:chExt cx="4896" cy="360"/>
          </a:xfrm>
        </p:grpSpPr>
        <p:sp>
          <p:nvSpPr>
            <p:cNvPr id="396340" name="Rectangle 52"/>
            <p:cNvSpPr>
              <a:spLocks noChangeArrowheads="1"/>
            </p:cNvSpPr>
            <p:nvPr/>
          </p:nvSpPr>
          <p:spPr bwMode="auto">
            <a:xfrm>
              <a:off x="480" y="3552"/>
              <a:ext cx="489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/>
            <a:lstStyle/>
            <a:p>
              <a:pPr marL="342900" indent="-342900">
                <a:lnSpc>
                  <a:spcPct val="95000"/>
                </a:lnSpc>
                <a:spcBef>
                  <a:spcPct val="30000"/>
                </a:spcBef>
                <a:spcAft>
                  <a:spcPct val="20000"/>
                </a:spcAft>
                <a:buClr>
                  <a:schemeClr val="tx2"/>
                </a:buClr>
                <a:buSzPct val="75000"/>
                <a:buFont typeface="Wingdings" pitchFamily="2" charset="2"/>
                <a:buChar char="l"/>
              </a:pPr>
              <a:r>
                <a:rPr lang="en-US" dirty="0">
                  <a:solidFill>
                    <a:srgbClr val="0066FF"/>
                  </a:solidFill>
                </a:rPr>
                <a:t>Are you sure you know why it is                       even though S</a:t>
              </a:r>
              <a:r>
                <a:rPr lang="en-US" baseline="-25000" dirty="0">
                  <a:solidFill>
                    <a:srgbClr val="0066FF"/>
                  </a:solidFill>
                </a:rPr>
                <a:t>1</a:t>
              </a:r>
              <a:r>
                <a:rPr lang="en-US" dirty="0">
                  <a:solidFill>
                    <a:srgbClr val="0066FF"/>
                  </a:solidFill>
                </a:rPr>
                <a:t> appears before S</a:t>
              </a:r>
              <a:r>
                <a:rPr lang="en-US" baseline="-25000" dirty="0">
                  <a:solidFill>
                    <a:srgbClr val="0066FF"/>
                  </a:solidFill>
                </a:rPr>
                <a:t>2</a:t>
              </a:r>
              <a:r>
                <a:rPr lang="en-US" dirty="0">
                  <a:solidFill>
                    <a:srgbClr val="0066FF"/>
                  </a:solidFill>
                </a:rPr>
                <a:t> in the code?</a:t>
              </a:r>
            </a:p>
          </p:txBody>
        </p:sp>
        <p:grpSp>
          <p:nvGrpSpPr>
            <p:cNvPr id="396341" name="Group 53"/>
            <p:cNvGrpSpPr>
              <a:grpSpLocks/>
            </p:cNvGrpSpPr>
            <p:nvPr/>
          </p:nvGrpSpPr>
          <p:grpSpPr bwMode="auto">
            <a:xfrm>
              <a:off x="2795" y="3528"/>
              <a:ext cx="507" cy="275"/>
              <a:chOff x="2419" y="3552"/>
              <a:chExt cx="507" cy="275"/>
            </a:xfrm>
          </p:grpSpPr>
          <p:sp>
            <p:nvSpPr>
              <p:cNvPr id="396342" name="Rectangle 54"/>
              <p:cNvSpPr>
                <a:spLocks noChangeArrowheads="1"/>
              </p:cNvSpPr>
              <p:nvPr/>
            </p:nvSpPr>
            <p:spPr bwMode="auto">
              <a:xfrm>
                <a:off x="2876" y="3693"/>
                <a:ext cx="50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dirty="0">
                    <a:solidFill>
                      <a:srgbClr val="0066FF"/>
                    </a:solidFill>
                  </a:rPr>
                  <a:t>1</a:t>
                </a:r>
                <a:endParaRPr lang="en-US" dirty="0"/>
              </a:p>
            </p:txBody>
          </p:sp>
          <p:sp>
            <p:nvSpPr>
              <p:cNvPr id="396343" name="Rectangle 55"/>
              <p:cNvSpPr>
                <a:spLocks noChangeArrowheads="1"/>
              </p:cNvSpPr>
              <p:nvPr/>
            </p:nvSpPr>
            <p:spPr bwMode="auto">
              <a:xfrm>
                <a:off x="2669" y="3552"/>
                <a:ext cx="207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sz="1400" dirty="0">
                    <a:solidFill>
                      <a:srgbClr val="0066FF"/>
                    </a:solidFill>
                  </a:rPr>
                  <a:t>a</a:t>
                </a:r>
                <a:endParaRPr lang="en-US" dirty="0"/>
              </a:p>
            </p:txBody>
          </p:sp>
          <p:sp>
            <p:nvSpPr>
              <p:cNvPr id="396344" name="Rectangle 56"/>
              <p:cNvSpPr>
                <a:spLocks noChangeArrowheads="1"/>
              </p:cNvSpPr>
              <p:nvPr/>
            </p:nvSpPr>
            <p:spPr bwMode="auto">
              <a:xfrm flipH="1">
                <a:off x="2482" y="3685"/>
                <a:ext cx="29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sz="1400" dirty="0">
                    <a:solidFill>
                      <a:srgbClr val="0066FF"/>
                    </a:solidFill>
                  </a:rPr>
                  <a:t>2</a:t>
                </a:r>
                <a:endParaRPr lang="en-US" dirty="0"/>
              </a:p>
            </p:txBody>
          </p:sp>
          <p:sp>
            <p:nvSpPr>
              <p:cNvPr id="396345" name="Rectangle 57"/>
              <p:cNvSpPr>
                <a:spLocks noChangeArrowheads="1"/>
              </p:cNvSpPr>
              <p:nvPr/>
            </p:nvSpPr>
            <p:spPr bwMode="auto">
              <a:xfrm>
                <a:off x="2796" y="3628"/>
                <a:ext cx="10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dirty="0">
                    <a:solidFill>
                      <a:srgbClr val="0066FF"/>
                    </a:solidFill>
                  </a:rPr>
                  <a:t>S</a:t>
                </a:r>
              </a:p>
            </p:txBody>
          </p:sp>
          <p:sp>
            <p:nvSpPr>
              <p:cNvPr id="396346" name="Rectangle 58"/>
              <p:cNvSpPr>
                <a:spLocks noChangeArrowheads="1"/>
              </p:cNvSpPr>
              <p:nvPr/>
            </p:nvSpPr>
            <p:spPr bwMode="auto">
              <a:xfrm>
                <a:off x="2419" y="3598"/>
                <a:ext cx="96" cy="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dirty="0">
                    <a:solidFill>
                      <a:srgbClr val="0066FF"/>
                    </a:solidFill>
                  </a:rPr>
                  <a:t>S</a:t>
                </a:r>
                <a:endParaRPr lang="en-US" dirty="0"/>
              </a:p>
            </p:txBody>
          </p:sp>
          <p:sp>
            <p:nvSpPr>
              <p:cNvPr id="396347" name="Rectangle 59"/>
              <p:cNvSpPr>
                <a:spLocks noChangeArrowheads="1"/>
              </p:cNvSpPr>
              <p:nvPr/>
            </p:nvSpPr>
            <p:spPr bwMode="auto">
              <a:xfrm>
                <a:off x="2639" y="3660"/>
                <a:ext cx="43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dirty="0">
                    <a:solidFill>
                      <a:srgbClr val="0066FF"/>
                    </a:solidFill>
                  </a:rPr>
                  <a:t>&lt;</a:t>
                </a:r>
                <a:endParaRPr lang="en-US" dirty="0"/>
              </a:p>
            </p:txBody>
          </p:sp>
          <p:sp>
            <p:nvSpPr>
              <p:cNvPr id="396348" name="Rectangle 60"/>
              <p:cNvSpPr>
                <a:spLocks noChangeArrowheads="1"/>
              </p:cNvSpPr>
              <p:nvPr/>
            </p:nvSpPr>
            <p:spPr bwMode="auto">
              <a:xfrm flipH="1">
                <a:off x="2554" y="3576"/>
                <a:ext cx="181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sz="2000" b="1" dirty="0">
                    <a:solidFill>
                      <a:srgbClr val="0066FF"/>
                    </a:solidFill>
                    <a:latin typeface="Symbol" pitchFamily="18" charset="2"/>
                  </a:rPr>
                  <a:t>d</a:t>
                </a:r>
                <a:endParaRPr lang="en-US" sz="1700" dirty="0">
                  <a:solidFill>
                    <a:schemeClr val="accent1"/>
                  </a:solidFill>
                  <a:latin typeface="Symbol" pitchFamily="18" charset="2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9241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6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6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6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6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6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6338" grpId="0" build="p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8ECFD7B1-1C67-4CC7-B081-6ECF90AA5007}" type="slidenum">
              <a:rPr lang="en-US"/>
              <a:pPr/>
              <a:t>51</a:t>
            </a:fld>
            <a:r>
              <a:rPr lang="en-US"/>
              <a:t>-</a:t>
            </a:r>
          </a:p>
        </p:txBody>
      </p:sp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4</a:t>
            </a:r>
          </a:p>
        </p:txBody>
      </p:sp>
      <p:sp>
        <p:nvSpPr>
          <p:cNvPr id="397315" name="Text Box 3"/>
          <p:cNvSpPr txBox="1">
            <a:spLocks noChangeArrowheads="1"/>
          </p:cNvSpPr>
          <p:nvPr/>
        </p:nvSpPr>
        <p:spPr bwMode="auto">
          <a:xfrm>
            <a:off x="901700" y="1143000"/>
            <a:ext cx="2743200" cy="146526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      do i = 2, 4</a:t>
            </a:r>
          </a:p>
          <a:p>
            <a:r>
              <a:rPr lang="en-US"/>
              <a:t>         do j = 2, 4</a:t>
            </a:r>
          </a:p>
          <a:p>
            <a:r>
              <a:rPr lang="en-US">
                <a:solidFill>
                  <a:srgbClr val="FF0033"/>
                </a:solidFill>
              </a:rPr>
              <a:t> S:</a:t>
            </a:r>
            <a:r>
              <a:rPr lang="en-US"/>
              <a:t>       </a:t>
            </a:r>
            <a:r>
              <a:rPr lang="en-US">
                <a:solidFill>
                  <a:srgbClr val="FF0033"/>
                </a:solidFill>
              </a:rPr>
              <a:t>a(i,j)</a:t>
            </a:r>
            <a:r>
              <a:rPr lang="en-US"/>
              <a:t> = </a:t>
            </a:r>
            <a:r>
              <a:rPr lang="en-US">
                <a:solidFill>
                  <a:srgbClr val="FF0033"/>
                </a:solidFill>
              </a:rPr>
              <a:t>a(i-1,j+1)</a:t>
            </a:r>
            <a:endParaRPr lang="en-US"/>
          </a:p>
          <a:p>
            <a:r>
              <a:rPr lang="en-US"/>
              <a:t>         end do</a:t>
            </a:r>
          </a:p>
          <a:p>
            <a:r>
              <a:rPr lang="en-US"/>
              <a:t>      end do</a:t>
            </a:r>
          </a:p>
        </p:txBody>
      </p:sp>
      <p:sp>
        <p:nvSpPr>
          <p:cNvPr id="397316" name="Line 4"/>
          <p:cNvSpPr>
            <a:spLocks noChangeShapeType="1"/>
          </p:cNvSpPr>
          <p:nvPr/>
        </p:nvSpPr>
        <p:spPr bwMode="auto">
          <a:xfrm>
            <a:off x="4648200" y="1828800"/>
            <a:ext cx="1371600" cy="1588"/>
          </a:xfrm>
          <a:prstGeom prst="line">
            <a:avLst/>
          </a:prstGeom>
          <a:noFill/>
          <a:ln w="19050">
            <a:solidFill>
              <a:srgbClr val="FF0033"/>
            </a:solidFill>
            <a:prstDash val="dash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7317" name="Oval 5"/>
          <p:cNvSpPr>
            <a:spLocks noChangeArrowheads="1"/>
          </p:cNvSpPr>
          <p:nvPr/>
        </p:nvSpPr>
        <p:spPr bwMode="auto">
          <a:xfrm>
            <a:off x="4495800" y="1752600"/>
            <a:ext cx="152400" cy="173038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7318" name="Oval 6"/>
          <p:cNvSpPr>
            <a:spLocks noChangeArrowheads="1"/>
          </p:cNvSpPr>
          <p:nvPr/>
        </p:nvSpPr>
        <p:spPr bwMode="auto">
          <a:xfrm>
            <a:off x="6019800" y="1752600"/>
            <a:ext cx="152400" cy="173038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7319" name="Oval 7"/>
          <p:cNvSpPr>
            <a:spLocks noChangeArrowheads="1"/>
          </p:cNvSpPr>
          <p:nvPr/>
        </p:nvSpPr>
        <p:spPr bwMode="auto">
          <a:xfrm>
            <a:off x="4495800" y="3505200"/>
            <a:ext cx="152400" cy="173038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7320" name="Oval 8"/>
          <p:cNvSpPr>
            <a:spLocks noChangeArrowheads="1"/>
          </p:cNvSpPr>
          <p:nvPr/>
        </p:nvSpPr>
        <p:spPr bwMode="auto">
          <a:xfrm>
            <a:off x="6019800" y="3505200"/>
            <a:ext cx="152400" cy="173038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7321" name="Rectangle 9"/>
          <p:cNvSpPr>
            <a:spLocks noChangeArrowheads="1"/>
          </p:cNvSpPr>
          <p:nvPr/>
        </p:nvSpPr>
        <p:spPr bwMode="auto">
          <a:xfrm>
            <a:off x="4191000" y="1457325"/>
            <a:ext cx="781050" cy="33655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33"/>
                </a:solidFill>
              </a:rPr>
              <a:t>S[2,2]</a:t>
            </a:r>
          </a:p>
        </p:txBody>
      </p:sp>
      <p:sp>
        <p:nvSpPr>
          <p:cNvPr id="397322" name="Oval 10"/>
          <p:cNvSpPr>
            <a:spLocks noChangeArrowheads="1"/>
          </p:cNvSpPr>
          <p:nvPr/>
        </p:nvSpPr>
        <p:spPr bwMode="auto">
          <a:xfrm>
            <a:off x="4495800" y="5257800"/>
            <a:ext cx="152400" cy="173038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7323" name="Oval 11"/>
          <p:cNvSpPr>
            <a:spLocks noChangeArrowheads="1"/>
          </p:cNvSpPr>
          <p:nvPr/>
        </p:nvSpPr>
        <p:spPr bwMode="auto">
          <a:xfrm>
            <a:off x="6019800" y="5257800"/>
            <a:ext cx="152400" cy="173038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7324" name="Oval 12"/>
          <p:cNvSpPr>
            <a:spLocks noChangeArrowheads="1"/>
          </p:cNvSpPr>
          <p:nvPr/>
        </p:nvSpPr>
        <p:spPr bwMode="auto">
          <a:xfrm>
            <a:off x="7543800" y="5257800"/>
            <a:ext cx="152400" cy="173038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7325" name="Rectangle 13"/>
          <p:cNvSpPr>
            <a:spLocks noChangeArrowheads="1"/>
          </p:cNvSpPr>
          <p:nvPr/>
        </p:nvSpPr>
        <p:spPr bwMode="auto">
          <a:xfrm>
            <a:off x="5715000" y="1457325"/>
            <a:ext cx="781050" cy="33655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33"/>
                </a:solidFill>
              </a:rPr>
              <a:t>S[2,3]</a:t>
            </a:r>
          </a:p>
        </p:txBody>
      </p:sp>
      <p:sp>
        <p:nvSpPr>
          <p:cNvPr id="397326" name="Rectangle 14"/>
          <p:cNvSpPr>
            <a:spLocks noChangeArrowheads="1"/>
          </p:cNvSpPr>
          <p:nvPr/>
        </p:nvSpPr>
        <p:spPr bwMode="auto">
          <a:xfrm>
            <a:off x="7239000" y="1457325"/>
            <a:ext cx="781050" cy="33655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33"/>
                </a:solidFill>
              </a:rPr>
              <a:t>S[2,4]</a:t>
            </a:r>
          </a:p>
        </p:txBody>
      </p:sp>
      <p:sp>
        <p:nvSpPr>
          <p:cNvPr id="397327" name="Rectangle 15"/>
          <p:cNvSpPr>
            <a:spLocks noChangeArrowheads="1"/>
          </p:cNvSpPr>
          <p:nvPr/>
        </p:nvSpPr>
        <p:spPr bwMode="auto">
          <a:xfrm>
            <a:off x="4191000" y="3209925"/>
            <a:ext cx="781050" cy="33655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33"/>
                </a:solidFill>
              </a:rPr>
              <a:t>S[3,2]</a:t>
            </a:r>
          </a:p>
        </p:txBody>
      </p:sp>
      <p:sp>
        <p:nvSpPr>
          <p:cNvPr id="397328" name="Rectangle 16"/>
          <p:cNvSpPr>
            <a:spLocks noChangeArrowheads="1"/>
          </p:cNvSpPr>
          <p:nvPr/>
        </p:nvSpPr>
        <p:spPr bwMode="auto">
          <a:xfrm>
            <a:off x="4191000" y="4962525"/>
            <a:ext cx="781050" cy="33655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33"/>
                </a:solidFill>
              </a:rPr>
              <a:t>S[4,2]</a:t>
            </a:r>
          </a:p>
        </p:txBody>
      </p:sp>
      <p:sp>
        <p:nvSpPr>
          <p:cNvPr id="397329" name="Rectangle 17"/>
          <p:cNvSpPr>
            <a:spLocks noChangeArrowheads="1"/>
          </p:cNvSpPr>
          <p:nvPr/>
        </p:nvSpPr>
        <p:spPr bwMode="auto">
          <a:xfrm>
            <a:off x="5715000" y="3209925"/>
            <a:ext cx="781050" cy="33655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33"/>
                </a:solidFill>
              </a:rPr>
              <a:t>S[3,3]</a:t>
            </a:r>
          </a:p>
        </p:txBody>
      </p:sp>
      <p:sp>
        <p:nvSpPr>
          <p:cNvPr id="397330" name="Rectangle 18"/>
          <p:cNvSpPr>
            <a:spLocks noChangeArrowheads="1"/>
          </p:cNvSpPr>
          <p:nvPr/>
        </p:nvSpPr>
        <p:spPr bwMode="auto">
          <a:xfrm>
            <a:off x="5715000" y="4962525"/>
            <a:ext cx="781050" cy="33655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33"/>
                </a:solidFill>
              </a:rPr>
              <a:t>S[4,3]</a:t>
            </a:r>
          </a:p>
        </p:txBody>
      </p:sp>
      <p:sp>
        <p:nvSpPr>
          <p:cNvPr id="397331" name="Rectangle 19"/>
          <p:cNvSpPr>
            <a:spLocks noChangeArrowheads="1"/>
          </p:cNvSpPr>
          <p:nvPr/>
        </p:nvSpPr>
        <p:spPr bwMode="auto">
          <a:xfrm>
            <a:off x="7239000" y="3209925"/>
            <a:ext cx="781050" cy="33655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33"/>
                </a:solidFill>
              </a:rPr>
              <a:t>S[3,4]</a:t>
            </a:r>
          </a:p>
        </p:txBody>
      </p:sp>
      <p:sp>
        <p:nvSpPr>
          <p:cNvPr id="397332" name="Rectangle 20"/>
          <p:cNvSpPr>
            <a:spLocks noChangeArrowheads="1"/>
          </p:cNvSpPr>
          <p:nvPr/>
        </p:nvSpPr>
        <p:spPr bwMode="auto">
          <a:xfrm>
            <a:off x="7239000" y="4962525"/>
            <a:ext cx="781050" cy="33655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33"/>
                </a:solidFill>
              </a:rPr>
              <a:t>S[4,4]</a:t>
            </a:r>
          </a:p>
        </p:txBody>
      </p:sp>
      <p:sp>
        <p:nvSpPr>
          <p:cNvPr id="397333" name="Line 21"/>
          <p:cNvSpPr>
            <a:spLocks noChangeShapeType="1"/>
          </p:cNvSpPr>
          <p:nvPr/>
        </p:nvSpPr>
        <p:spPr bwMode="auto">
          <a:xfrm>
            <a:off x="6172200" y="1828800"/>
            <a:ext cx="1371600" cy="1588"/>
          </a:xfrm>
          <a:prstGeom prst="line">
            <a:avLst/>
          </a:prstGeom>
          <a:noFill/>
          <a:ln w="19050">
            <a:solidFill>
              <a:srgbClr val="FF0033"/>
            </a:solidFill>
            <a:prstDash val="dash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7334" name="Line 22"/>
          <p:cNvSpPr>
            <a:spLocks noChangeShapeType="1"/>
          </p:cNvSpPr>
          <p:nvPr/>
        </p:nvSpPr>
        <p:spPr bwMode="auto">
          <a:xfrm>
            <a:off x="4648200" y="3581400"/>
            <a:ext cx="1371600" cy="1588"/>
          </a:xfrm>
          <a:prstGeom prst="line">
            <a:avLst/>
          </a:prstGeom>
          <a:noFill/>
          <a:ln w="19050">
            <a:solidFill>
              <a:srgbClr val="FF0033"/>
            </a:solidFill>
            <a:prstDash val="dash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7335" name="Line 23"/>
          <p:cNvSpPr>
            <a:spLocks noChangeShapeType="1"/>
          </p:cNvSpPr>
          <p:nvPr/>
        </p:nvSpPr>
        <p:spPr bwMode="auto">
          <a:xfrm>
            <a:off x="4648200" y="5334000"/>
            <a:ext cx="1371600" cy="1588"/>
          </a:xfrm>
          <a:prstGeom prst="line">
            <a:avLst/>
          </a:prstGeom>
          <a:noFill/>
          <a:ln w="19050">
            <a:solidFill>
              <a:srgbClr val="FF0033"/>
            </a:solidFill>
            <a:prstDash val="dash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7336" name="Line 24"/>
          <p:cNvSpPr>
            <a:spLocks noChangeShapeType="1"/>
          </p:cNvSpPr>
          <p:nvPr/>
        </p:nvSpPr>
        <p:spPr bwMode="auto">
          <a:xfrm>
            <a:off x="6172200" y="3581400"/>
            <a:ext cx="1371600" cy="1588"/>
          </a:xfrm>
          <a:prstGeom prst="line">
            <a:avLst/>
          </a:prstGeom>
          <a:noFill/>
          <a:ln w="19050">
            <a:solidFill>
              <a:srgbClr val="FF0033"/>
            </a:solidFill>
            <a:prstDash val="dash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7337" name="Line 25"/>
          <p:cNvSpPr>
            <a:spLocks noChangeShapeType="1"/>
          </p:cNvSpPr>
          <p:nvPr/>
        </p:nvSpPr>
        <p:spPr bwMode="auto">
          <a:xfrm>
            <a:off x="6172200" y="5334000"/>
            <a:ext cx="1371600" cy="1588"/>
          </a:xfrm>
          <a:prstGeom prst="line">
            <a:avLst/>
          </a:prstGeom>
          <a:noFill/>
          <a:ln w="19050">
            <a:solidFill>
              <a:srgbClr val="FF0033"/>
            </a:solidFill>
            <a:prstDash val="dash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97338" name="Group 26"/>
          <p:cNvGrpSpPr>
            <a:grpSpLocks/>
          </p:cNvGrpSpPr>
          <p:nvPr/>
        </p:nvGrpSpPr>
        <p:grpSpPr bwMode="auto">
          <a:xfrm>
            <a:off x="4114800" y="1828800"/>
            <a:ext cx="3886200" cy="1725613"/>
            <a:chOff x="2928" y="1008"/>
            <a:chExt cx="2448" cy="960"/>
          </a:xfrm>
        </p:grpSpPr>
        <p:sp>
          <p:nvSpPr>
            <p:cNvPr id="397339" name="AutoShape 27"/>
            <p:cNvSpPr>
              <a:spLocks/>
            </p:cNvSpPr>
            <p:nvPr/>
          </p:nvSpPr>
          <p:spPr bwMode="auto">
            <a:xfrm>
              <a:off x="5136" y="1008"/>
              <a:ext cx="240" cy="480"/>
            </a:xfrm>
            <a:prstGeom prst="rightBracket">
              <a:avLst>
                <a:gd name="adj" fmla="val 100000"/>
              </a:avLst>
            </a:prstGeom>
            <a:noFill/>
            <a:ln w="19050">
              <a:solidFill>
                <a:srgbClr val="FF0033"/>
              </a:solidFill>
              <a:prstDash val="dash"/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40" name="AutoShape 28"/>
            <p:cNvSpPr>
              <a:spLocks/>
            </p:cNvSpPr>
            <p:nvPr/>
          </p:nvSpPr>
          <p:spPr bwMode="auto">
            <a:xfrm flipH="1">
              <a:off x="2928" y="1488"/>
              <a:ext cx="240" cy="480"/>
            </a:xfrm>
            <a:prstGeom prst="rightBracket">
              <a:avLst>
                <a:gd name="adj" fmla="val 100000"/>
              </a:avLst>
            </a:prstGeom>
            <a:noFill/>
            <a:ln w="19050">
              <a:solidFill>
                <a:srgbClr val="FF0033"/>
              </a:solidFill>
              <a:prstDash val="dash"/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41" name="Line 29"/>
            <p:cNvSpPr>
              <a:spLocks noChangeShapeType="1"/>
            </p:cNvSpPr>
            <p:nvPr/>
          </p:nvSpPr>
          <p:spPr bwMode="auto">
            <a:xfrm>
              <a:off x="3168" y="1488"/>
              <a:ext cx="1968" cy="0"/>
            </a:xfrm>
            <a:prstGeom prst="line">
              <a:avLst/>
            </a:prstGeom>
            <a:noFill/>
            <a:ln w="19050">
              <a:solidFill>
                <a:srgbClr val="FF0033"/>
              </a:solidFill>
              <a:prstDash val="dash"/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97342" name="Oval 30"/>
          <p:cNvSpPr>
            <a:spLocks noChangeArrowheads="1"/>
          </p:cNvSpPr>
          <p:nvPr/>
        </p:nvSpPr>
        <p:spPr bwMode="auto">
          <a:xfrm>
            <a:off x="7543800" y="1752600"/>
            <a:ext cx="152400" cy="173038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97343" name="Group 31"/>
          <p:cNvGrpSpPr>
            <a:grpSpLocks/>
          </p:cNvGrpSpPr>
          <p:nvPr/>
        </p:nvGrpSpPr>
        <p:grpSpPr bwMode="auto">
          <a:xfrm>
            <a:off x="4114800" y="3581400"/>
            <a:ext cx="3886200" cy="1725613"/>
            <a:chOff x="2928" y="1008"/>
            <a:chExt cx="2448" cy="960"/>
          </a:xfrm>
        </p:grpSpPr>
        <p:sp>
          <p:nvSpPr>
            <p:cNvPr id="397344" name="AutoShape 32"/>
            <p:cNvSpPr>
              <a:spLocks/>
            </p:cNvSpPr>
            <p:nvPr/>
          </p:nvSpPr>
          <p:spPr bwMode="auto">
            <a:xfrm>
              <a:off x="5136" y="1008"/>
              <a:ext cx="240" cy="480"/>
            </a:xfrm>
            <a:prstGeom prst="rightBracket">
              <a:avLst>
                <a:gd name="adj" fmla="val 100000"/>
              </a:avLst>
            </a:prstGeom>
            <a:noFill/>
            <a:ln w="19050">
              <a:solidFill>
                <a:srgbClr val="FF0033"/>
              </a:solidFill>
              <a:prstDash val="dash"/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45" name="AutoShape 33"/>
            <p:cNvSpPr>
              <a:spLocks/>
            </p:cNvSpPr>
            <p:nvPr/>
          </p:nvSpPr>
          <p:spPr bwMode="auto">
            <a:xfrm flipH="1">
              <a:off x="2928" y="1488"/>
              <a:ext cx="240" cy="480"/>
            </a:xfrm>
            <a:prstGeom prst="rightBracket">
              <a:avLst>
                <a:gd name="adj" fmla="val 100000"/>
              </a:avLst>
            </a:prstGeom>
            <a:noFill/>
            <a:ln w="19050">
              <a:solidFill>
                <a:srgbClr val="FF0033"/>
              </a:solidFill>
              <a:prstDash val="dash"/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46" name="Line 34"/>
            <p:cNvSpPr>
              <a:spLocks noChangeShapeType="1"/>
            </p:cNvSpPr>
            <p:nvPr/>
          </p:nvSpPr>
          <p:spPr bwMode="auto">
            <a:xfrm>
              <a:off x="3168" y="1488"/>
              <a:ext cx="1968" cy="0"/>
            </a:xfrm>
            <a:prstGeom prst="line">
              <a:avLst/>
            </a:prstGeom>
            <a:noFill/>
            <a:ln w="19050">
              <a:solidFill>
                <a:srgbClr val="FF0033"/>
              </a:solidFill>
              <a:prstDash val="dash"/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97347" name="Oval 35"/>
          <p:cNvSpPr>
            <a:spLocks noChangeArrowheads="1"/>
          </p:cNvSpPr>
          <p:nvPr/>
        </p:nvSpPr>
        <p:spPr bwMode="auto">
          <a:xfrm>
            <a:off x="7543800" y="3505200"/>
            <a:ext cx="152400" cy="173038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97348" name="Group 36"/>
          <p:cNvGrpSpPr>
            <a:grpSpLocks/>
          </p:cNvGrpSpPr>
          <p:nvPr/>
        </p:nvGrpSpPr>
        <p:grpSpPr bwMode="auto">
          <a:xfrm>
            <a:off x="4648200" y="1152525"/>
            <a:ext cx="4017963" cy="4908550"/>
            <a:chOff x="2928" y="726"/>
            <a:chExt cx="2531" cy="3092"/>
          </a:xfrm>
        </p:grpSpPr>
        <p:grpSp>
          <p:nvGrpSpPr>
            <p:cNvPr id="397349" name="Group 37"/>
            <p:cNvGrpSpPr>
              <a:grpSpLocks/>
            </p:cNvGrpSpPr>
            <p:nvPr/>
          </p:nvGrpSpPr>
          <p:grpSpPr bwMode="auto">
            <a:xfrm>
              <a:off x="2928" y="726"/>
              <a:ext cx="591" cy="406"/>
              <a:chOff x="2928" y="726"/>
              <a:chExt cx="591" cy="406"/>
            </a:xfrm>
          </p:grpSpPr>
          <p:sp>
            <p:nvSpPr>
              <p:cNvPr id="397350" name="Text Box 38"/>
              <p:cNvSpPr txBox="1">
                <a:spLocks noChangeArrowheads="1"/>
              </p:cNvSpPr>
              <p:nvPr/>
            </p:nvSpPr>
            <p:spPr bwMode="auto">
              <a:xfrm>
                <a:off x="3072" y="726"/>
                <a:ext cx="447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a(1,3)</a:t>
                </a:r>
              </a:p>
            </p:txBody>
          </p:sp>
          <p:cxnSp>
            <p:nvCxnSpPr>
              <p:cNvPr id="397351" name="AutoShape 39"/>
              <p:cNvCxnSpPr>
                <a:cxnSpLocks noChangeShapeType="1"/>
              </p:cNvCxnSpPr>
              <p:nvPr/>
            </p:nvCxnSpPr>
            <p:spPr bwMode="auto">
              <a:xfrm rot="5400000">
                <a:off x="3014" y="851"/>
                <a:ext cx="195" cy="368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52" name="Group 40"/>
            <p:cNvGrpSpPr>
              <a:grpSpLocks/>
            </p:cNvGrpSpPr>
            <p:nvPr/>
          </p:nvGrpSpPr>
          <p:grpSpPr bwMode="auto">
            <a:xfrm>
              <a:off x="3888" y="726"/>
              <a:ext cx="591" cy="406"/>
              <a:chOff x="3264" y="629"/>
              <a:chExt cx="591" cy="359"/>
            </a:xfrm>
          </p:grpSpPr>
          <p:sp>
            <p:nvSpPr>
              <p:cNvPr id="397353" name="Text Box 41"/>
              <p:cNvSpPr txBox="1">
                <a:spLocks noChangeArrowheads="1"/>
              </p:cNvSpPr>
              <p:nvPr/>
            </p:nvSpPr>
            <p:spPr bwMode="auto">
              <a:xfrm>
                <a:off x="3408" y="629"/>
                <a:ext cx="447" cy="188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a(1,4)</a:t>
                </a:r>
              </a:p>
            </p:txBody>
          </p:sp>
          <p:cxnSp>
            <p:nvCxnSpPr>
              <p:cNvPr id="397354" name="AutoShape 42"/>
              <p:cNvCxnSpPr>
                <a:cxnSpLocks noChangeShapeType="1"/>
              </p:cNvCxnSpPr>
              <p:nvPr/>
            </p:nvCxnSpPr>
            <p:spPr bwMode="auto">
              <a:xfrm rot="5400000">
                <a:off x="3362" y="718"/>
                <a:ext cx="172" cy="368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55" name="Group 43"/>
            <p:cNvGrpSpPr>
              <a:grpSpLocks/>
            </p:cNvGrpSpPr>
            <p:nvPr/>
          </p:nvGrpSpPr>
          <p:grpSpPr bwMode="auto">
            <a:xfrm>
              <a:off x="4848" y="726"/>
              <a:ext cx="591" cy="406"/>
              <a:chOff x="3264" y="629"/>
              <a:chExt cx="591" cy="359"/>
            </a:xfrm>
          </p:grpSpPr>
          <p:sp>
            <p:nvSpPr>
              <p:cNvPr id="397356" name="Text Box 44"/>
              <p:cNvSpPr txBox="1">
                <a:spLocks noChangeArrowheads="1"/>
              </p:cNvSpPr>
              <p:nvPr/>
            </p:nvSpPr>
            <p:spPr bwMode="auto">
              <a:xfrm>
                <a:off x="3408" y="629"/>
                <a:ext cx="447" cy="188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a(1,5)</a:t>
                </a:r>
              </a:p>
            </p:txBody>
          </p:sp>
          <p:cxnSp>
            <p:nvCxnSpPr>
              <p:cNvPr id="397357" name="AutoShape 45"/>
              <p:cNvCxnSpPr>
                <a:cxnSpLocks noChangeShapeType="1"/>
              </p:cNvCxnSpPr>
              <p:nvPr/>
            </p:nvCxnSpPr>
            <p:spPr bwMode="auto">
              <a:xfrm rot="5400000">
                <a:off x="3362" y="718"/>
                <a:ext cx="172" cy="368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58" name="Group 46"/>
            <p:cNvGrpSpPr>
              <a:grpSpLocks/>
            </p:cNvGrpSpPr>
            <p:nvPr/>
          </p:nvGrpSpPr>
          <p:grpSpPr bwMode="auto">
            <a:xfrm>
              <a:off x="2928" y="1830"/>
              <a:ext cx="611" cy="406"/>
              <a:chOff x="3264" y="629"/>
              <a:chExt cx="611" cy="359"/>
            </a:xfrm>
          </p:grpSpPr>
          <p:sp>
            <p:nvSpPr>
              <p:cNvPr id="397359" name="Text Box 47"/>
              <p:cNvSpPr txBox="1">
                <a:spLocks noChangeArrowheads="1"/>
              </p:cNvSpPr>
              <p:nvPr/>
            </p:nvSpPr>
            <p:spPr bwMode="auto">
              <a:xfrm>
                <a:off x="3408" y="629"/>
                <a:ext cx="467" cy="188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a(2,3)</a:t>
                </a:r>
              </a:p>
            </p:txBody>
          </p:sp>
          <p:cxnSp>
            <p:nvCxnSpPr>
              <p:cNvPr id="397360" name="AutoShape 48"/>
              <p:cNvCxnSpPr>
                <a:cxnSpLocks noChangeShapeType="1"/>
              </p:cNvCxnSpPr>
              <p:nvPr/>
            </p:nvCxnSpPr>
            <p:spPr bwMode="auto">
              <a:xfrm rot="5400000">
                <a:off x="3362" y="718"/>
                <a:ext cx="172" cy="368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61" name="Group 49"/>
            <p:cNvGrpSpPr>
              <a:grpSpLocks/>
            </p:cNvGrpSpPr>
            <p:nvPr/>
          </p:nvGrpSpPr>
          <p:grpSpPr bwMode="auto">
            <a:xfrm>
              <a:off x="3888" y="1830"/>
              <a:ext cx="611" cy="406"/>
              <a:chOff x="3264" y="629"/>
              <a:chExt cx="611" cy="359"/>
            </a:xfrm>
          </p:grpSpPr>
          <p:sp>
            <p:nvSpPr>
              <p:cNvPr id="397362" name="Text Box 50"/>
              <p:cNvSpPr txBox="1">
                <a:spLocks noChangeArrowheads="1"/>
              </p:cNvSpPr>
              <p:nvPr/>
            </p:nvSpPr>
            <p:spPr bwMode="auto">
              <a:xfrm>
                <a:off x="3408" y="629"/>
                <a:ext cx="467" cy="188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a(2,4)</a:t>
                </a:r>
              </a:p>
            </p:txBody>
          </p:sp>
          <p:cxnSp>
            <p:nvCxnSpPr>
              <p:cNvPr id="397363" name="AutoShape 51"/>
              <p:cNvCxnSpPr>
                <a:cxnSpLocks noChangeShapeType="1"/>
              </p:cNvCxnSpPr>
              <p:nvPr/>
            </p:nvCxnSpPr>
            <p:spPr bwMode="auto">
              <a:xfrm rot="5400000">
                <a:off x="3362" y="718"/>
                <a:ext cx="172" cy="368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64" name="Group 52"/>
            <p:cNvGrpSpPr>
              <a:grpSpLocks/>
            </p:cNvGrpSpPr>
            <p:nvPr/>
          </p:nvGrpSpPr>
          <p:grpSpPr bwMode="auto">
            <a:xfrm>
              <a:off x="4848" y="1830"/>
              <a:ext cx="611" cy="406"/>
              <a:chOff x="3264" y="629"/>
              <a:chExt cx="611" cy="359"/>
            </a:xfrm>
          </p:grpSpPr>
          <p:sp>
            <p:nvSpPr>
              <p:cNvPr id="397365" name="Text Box 53"/>
              <p:cNvSpPr txBox="1">
                <a:spLocks noChangeArrowheads="1"/>
              </p:cNvSpPr>
              <p:nvPr/>
            </p:nvSpPr>
            <p:spPr bwMode="auto">
              <a:xfrm>
                <a:off x="3408" y="629"/>
                <a:ext cx="467" cy="188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a(2,5)</a:t>
                </a:r>
              </a:p>
            </p:txBody>
          </p:sp>
          <p:cxnSp>
            <p:nvCxnSpPr>
              <p:cNvPr id="397366" name="AutoShape 54"/>
              <p:cNvCxnSpPr>
                <a:cxnSpLocks noChangeShapeType="1"/>
              </p:cNvCxnSpPr>
              <p:nvPr/>
            </p:nvCxnSpPr>
            <p:spPr bwMode="auto">
              <a:xfrm rot="5400000">
                <a:off x="3362" y="718"/>
                <a:ext cx="172" cy="368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67" name="Group 55"/>
            <p:cNvGrpSpPr>
              <a:grpSpLocks/>
            </p:cNvGrpSpPr>
            <p:nvPr/>
          </p:nvGrpSpPr>
          <p:grpSpPr bwMode="auto">
            <a:xfrm>
              <a:off x="2928" y="2934"/>
              <a:ext cx="611" cy="406"/>
              <a:chOff x="3264" y="629"/>
              <a:chExt cx="611" cy="359"/>
            </a:xfrm>
          </p:grpSpPr>
          <p:sp>
            <p:nvSpPr>
              <p:cNvPr id="397368" name="Text Box 56"/>
              <p:cNvSpPr txBox="1">
                <a:spLocks noChangeArrowheads="1"/>
              </p:cNvSpPr>
              <p:nvPr/>
            </p:nvSpPr>
            <p:spPr bwMode="auto">
              <a:xfrm>
                <a:off x="3408" y="629"/>
                <a:ext cx="467" cy="188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a(3,3)</a:t>
                </a:r>
              </a:p>
            </p:txBody>
          </p:sp>
          <p:cxnSp>
            <p:nvCxnSpPr>
              <p:cNvPr id="397369" name="AutoShape 57"/>
              <p:cNvCxnSpPr>
                <a:cxnSpLocks noChangeShapeType="1"/>
              </p:cNvCxnSpPr>
              <p:nvPr/>
            </p:nvCxnSpPr>
            <p:spPr bwMode="auto">
              <a:xfrm rot="5400000">
                <a:off x="3362" y="718"/>
                <a:ext cx="172" cy="368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70" name="Group 58"/>
            <p:cNvGrpSpPr>
              <a:grpSpLocks/>
            </p:cNvGrpSpPr>
            <p:nvPr/>
          </p:nvGrpSpPr>
          <p:grpSpPr bwMode="auto">
            <a:xfrm>
              <a:off x="3888" y="2934"/>
              <a:ext cx="611" cy="406"/>
              <a:chOff x="3264" y="629"/>
              <a:chExt cx="611" cy="359"/>
            </a:xfrm>
          </p:grpSpPr>
          <p:sp>
            <p:nvSpPr>
              <p:cNvPr id="397371" name="Text Box 59"/>
              <p:cNvSpPr txBox="1">
                <a:spLocks noChangeArrowheads="1"/>
              </p:cNvSpPr>
              <p:nvPr/>
            </p:nvSpPr>
            <p:spPr bwMode="auto">
              <a:xfrm>
                <a:off x="3408" y="629"/>
                <a:ext cx="467" cy="188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a(3,4)</a:t>
                </a:r>
              </a:p>
            </p:txBody>
          </p:sp>
          <p:cxnSp>
            <p:nvCxnSpPr>
              <p:cNvPr id="397372" name="AutoShape 60"/>
              <p:cNvCxnSpPr>
                <a:cxnSpLocks noChangeShapeType="1"/>
              </p:cNvCxnSpPr>
              <p:nvPr/>
            </p:nvCxnSpPr>
            <p:spPr bwMode="auto">
              <a:xfrm rot="5400000">
                <a:off x="3362" y="718"/>
                <a:ext cx="172" cy="368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73" name="Group 61"/>
            <p:cNvGrpSpPr>
              <a:grpSpLocks/>
            </p:cNvGrpSpPr>
            <p:nvPr/>
          </p:nvGrpSpPr>
          <p:grpSpPr bwMode="auto">
            <a:xfrm>
              <a:off x="4848" y="2934"/>
              <a:ext cx="611" cy="406"/>
              <a:chOff x="3264" y="629"/>
              <a:chExt cx="611" cy="359"/>
            </a:xfrm>
          </p:grpSpPr>
          <p:sp>
            <p:nvSpPr>
              <p:cNvPr id="397374" name="Text Box 62"/>
              <p:cNvSpPr txBox="1">
                <a:spLocks noChangeArrowheads="1"/>
              </p:cNvSpPr>
              <p:nvPr/>
            </p:nvSpPr>
            <p:spPr bwMode="auto">
              <a:xfrm>
                <a:off x="3408" y="629"/>
                <a:ext cx="467" cy="188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a(3,5)</a:t>
                </a:r>
              </a:p>
            </p:txBody>
          </p:sp>
          <p:cxnSp>
            <p:nvCxnSpPr>
              <p:cNvPr id="397375" name="AutoShape 63"/>
              <p:cNvCxnSpPr>
                <a:cxnSpLocks noChangeShapeType="1"/>
              </p:cNvCxnSpPr>
              <p:nvPr/>
            </p:nvCxnSpPr>
            <p:spPr bwMode="auto">
              <a:xfrm rot="5400000">
                <a:off x="3362" y="718"/>
                <a:ext cx="172" cy="368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76" name="Group 64"/>
            <p:cNvGrpSpPr>
              <a:grpSpLocks/>
            </p:cNvGrpSpPr>
            <p:nvPr/>
          </p:nvGrpSpPr>
          <p:grpSpPr bwMode="auto">
            <a:xfrm>
              <a:off x="2976" y="1200"/>
              <a:ext cx="563" cy="410"/>
              <a:chOff x="2976" y="1200"/>
              <a:chExt cx="563" cy="410"/>
            </a:xfrm>
          </p:grpSpPr>
          <p:sp>
            <p:nvSpPr>
              <p:cNvPr id="397377" name="Text Box 65"/>
              <p:cNvSpPr txBox="1">
                <a:spLocks noChangeArrowheads="1"/>
              </p:cNvSpPr>
              <p:nvPr/>
            </p:nvSpPr>
            <p:spPr bwMode="auto">
              <a:xfrm>
                <a:off x="3072" y="1398"/>
                <a:ext cx="467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a(2,2)</a:t>
                </a:r>
              </a:p>
            </p:txBody>
          </p:sp>
          <p:cxnSp>
            <p:nvCxnSpPr>
              <p:cNvPr id="397378" name="AutoShape 66"/>
              <p:cNvCxnSpPr>
                <a:cxnSpLocks noChangeShapeType="1"/>
                <a:endCxn id="397377" idx="0"/>
              </p:cNvCxnSpPr>
              <p:nvPr/>
            </p:nvCxnSpPr>
            <p:spPr bwMode="auto">
              <a:xfrm>
                <a:off x="2976" y="1200"/>
                <a:ext cx="326" cy="192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79" name="Group 67"/>
            <p:cNvGrpSpPr>
              <a:grpSpLocks/>
            </p:cNvGrpSpPr>
            <p:nvPr/>
          </p:nvGrpSpPr>
          <p:grpSpPr bwMode="auto">
            <a:xfrm>
              <a:off x="3936" y="1200"/>
              <a:ext cx="563" cy="410"/>
              <a:chOff x="2976" y="1200"/>
              <a:chExt cx="563" cy="410"/>
            </a:xfrm>
          </p:grpSpPr>
          <p:sp>
            <p:nvSpPr>
              <p:cNvPr id="397380" name="Text Box 68"/>
              <p:cNvSpPr txBox="1">
                <a:spLocks noChangeArrowheads="1"/>
              </p:cNvSpPr>
              <p:nvPr/>
            </p:nvSpPr>
            <p:spPr bwMode="auto">
              <a:xfrm>
                <a:off x="3072" y="1398"/>
                <a:ext cx="467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a(2,3)</a:t>
                </a:r>
              </a:p>
            </p:txBody>
          </p:sp>
          <p:cxnSp>
            <p:nvCxnSpPr>
              <p:cNvPr id="397381" name="AutoShape 69"/>
              <p:cNvCxnSpPr>
                <a:cxnSpLocks noChangeShapeType="1"/>
                <a:endCxn id="397380" idx="0"/>
              </p:cNvCxnSpPr>
              <p:nvPr/>
            </p:nvCxnSpPr>
            <p:spPr bwMode="auto">
              <a:xfrm>
                <a:off x="2976" y="1200"/>
                <a:ext cx="326" cy="192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82" name="Group 70"/>
            <p:cNvGrpSpPr>
              <a:grpSpLocks/>
            </p:cNvGrpSpPr>
            <p:nvPr/>
          </p:nvGrpSpPr>
          <p:grpSpPr bwMode="auto">
            <a:xfrm>
              <a:off x="4896" y="1200"/>
              <a:ext cx="563" cy="410"/>
              <a:chOff x="2976" y="1200"/>
              <a:chExt cx="563" cy="410"/>
            </a:xfrm>
          </p:grpSpPr>
          <p:sp>
            <p:nvSpPr>
              <p:cNvPr id="397383" name="Text Box 71"/>
              <p:cNvSpPr txBox="1">
                <a:spLocks noChangeArrowheads="1"/>
              </p:cNvSpPr>
              <p:nvPr/>
            </p:nvSpPr>
            <p:spPr bwMode="auto">
              <a:xfrm>
                <a:off x="3072" y="1398"/>
                <a:ext cx="467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a(2,4)</a:t>
                </a:r>
              </a:p>
            </p:txBody>
          </p:sp>
          <p:cxnSp>
            <p:nvCxnSpPr>
              <p:cNvPr id="397384" name="AutoShape 72"/>
              <p:cNvCxnSpPr>
                <a:cxnSpLocks noChangeShapeType="1"/>
                <a:endCxn id="397383" idx="0"/>
              </p:cNvCxnSpPr>
              <p:nvPr/>
            </p:nvCxnSpPr>
            <p:spPr bwMode="auto">
              <a:xfrm>
                <a:off x="2976" y="1200"/>
                <a:ext cx="326" cy="192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85" name="Group 73"/>
            <p:cNvGrpSpPr>
              <a:grpSpLocks/>
            </p:cNvGrpSpPr>
            <p:nvPr/>
          </p:nvGrpSpPr>
          <p:grpSpPr bwMode="auto">
            <a:xfrm>
              <a:off x="2976" y="2304"/>
              <a:ext cx="563" cy="410"/>
              <a:chOff x="2976" y="1200"/>
              <a:chExt cx="563" cy="410"/>
            </a:xfrm>
          </p:grpSpPr>
          <p:sp>
            <p:nvSpPr>
              <p:cNvPr id="397386" name="Text Box 74"/>
              <p:cNvSpPr txBox="1">
                <a:spLocks noChangeArrowheads="1"/>
              </p:cNvSpPr>
              <p:nvPr/>
            </p:nvSpPr>
            <p:spPr bwMode="auto">
              <a:xfrm>
                <a:off x="3072" y="1398"/>
                <a:ext cx="467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a(3,2)</a:t>
                </a:r>
              </a:p>
            </p:txBody>
          </p:sp>
          <p:cxnSp>
            <p:nvCxnSpPr>
              <p:cNvPr id="397387" name="AutoShape 75"/>
              <p:cNvCxnSpPr>
                <a:cxnSpLocks noChangeShapeType="1"/>
                <a:endCxn id="397386" idx="0"/>
              </p:cNvCxnSpPr>
              <p:nvPr/>
            </p:nvCxnSpPr>
            <p:spPr bwMode="auto">
              <a:xfrm>
                <a:off x="2976" y="1200"/>
                <a:ext cx="326" cy="192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88" name="Group 76"/>
            <p:cNvGrpSpPr>
              <a:grpSpLocks/>
            </p:cNvGrpSpPr>
            <p:nvPr/>
          </p:nvGrpSpPr>
          <p:grpSpPr bwMode="auto">
            <a:xfrm>
              <a:off x="3936" y="2304"/>
              <a:ext cx="563" cy="410"/>
              <a:chOff x="2976" y="1200"/>
              <a:chExt cx="563" cy="410"/>
            </a:xfrm>
          </p:grpSpPr>
          <p:sp>
            <p:nvSpPr>
              <p:cNvPr id="397389" name="Text Box 77"/>
              <p:cNvSpPr txBox="1">
                <a:spLocks noChangeArrowheads="1"/>
              </p:cNvSpPr>
              <p:nvPr/>
            </p:nvSpPr>
            <p:spPr bwMode="auto">
              <a:xfrm>
                <a:off x="3072" y="1398"/>
                <a:ext cx="467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a(3,3)</a:t>
                </a:r>
              </a:p>
            </p:txBody>
          </p:sp>
          <p:cxnSp>
            <p:nvCxnSpPr>
              <p:cNvPr id="397390" name="AutoShape 78"/>
              <p:cNvCxnSpPr>
                <a:cxnSpLocks noChangeShapeType="1"/>
                <a:endCxn id="397389" idx="0"/>
              </p:cNvCxnSpPr>
              <p:nvPr/>
            </p:nvCxnSpPr>
            <p:spPr bwMode="auto">
              <a:xfrm>
                <a:off x="2976" y="1200"/>
                <a:ext cx="326" cy="192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91" name="Group 79"/>
            <p:cNvGrpSpPr>
              <a:grpSpLocks/>
            </p:cNvGrpSpPr>
            <p:nvPr/>
          </p:nvGrpSpPr>
          <p:grpSpPr bwMode="auto">
            <a:xfrm>
              <a:off x="4896" y="2304"/>
              <a:ext cx="563" cy="410"/>
              <a:chOff x="2976" y="1200"/>
              <a:chExt cx="563" cy="410"/>
            </a:xfrm>
          </p:grpSpPr>
          <p:sp>
            <p:nvSpPr>
              <p:cNvPr id="397392" name="Text Box 80"/>
              <p:cNvSpPr txBox="1">
                <a:spLocks noChangeArrowheads="1"/>
              </p:cNvSpPr>
              <p:nvPr/>
            </p:nvSpPr>
            <p:spPr bwMode="auto">
              <a:xfrm>
                <a:off x="3072" y="1398"/>
                <a:ext cx="467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a(3,4)</a:t>
                </a:r>
              </a:p>
            </p:txBody>
          </p:sp>
          <p:cxnSp>
            <p:nvCxnSpPr>
              <p:cNvPr id="397393" name="AutoShape 81"/>
              <p:cNvCxnSpPr>
                <a:cxnSpLocks noChangeShapeType="1"/>
                <a:endCxn id="397392" idx="0"/>
              </p:cNvCxnSpPr>
              <p:nvPr/>
            </p:nvCxnSpPr>
            <p:spPr bwMode="auto">
              <a:xfrm>
                <a:off x="2976" y="1200"/>
                <a:ext cx="326" cy="192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94" name="Group 82"/>
            <p:cNvGrpSpPr>
              <a:grpSpLocks/>
            </p:cNvGrpSpPr>
            <p:nvPr/>
          </p:nvGrpSpPr>
          <p:grpSpPr bwMode="auto">
            <a:xfrm>
              <a:off x="2976" y="3408"/>
              <a:ext cx="563" cy="410"/>
              <a:chOff x="2976" y="1200"/>
              <a:chExt cx="563" cy="410"/>
            </a:xfrm>
          </p:grpSpPr>
          <p:sp>
            <p:nvSpPr>
              <p:cNvPr id="397395" name="Text Box 83"/>
              <p:cNvSpPr txBox="1">
                <a:spLocks noChangeArrowheads="1"/>
              </p:cNvSpPr>
              <p:nvPr/>
            </p:nvSpPr>
            <p:spPr bwMode="auto">
              <a:xfrm>
                <a:off x="3072" y="1398"/>
                <a:ext cx="467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a(4,2)</a:t>
                </a:r>
              </a:p>
            </p:txBody>
          </p:sp>
          <p:cxnSp>
            <p:nvCxnSpPr>
              <p:cNvPr id="397396" name="AutoShape 84"/>
              <p:cNvCxnSpPr>
                <a:cxnSpLocks noChangeShapeType="1"/>
                <a:endCxn id="397395" idx="0"/>
              </p:cNvCxnSpPr>
              <p:nvPr/>
            </p:nvCxnSpPr>
            <p:spPr bwMode="auto">
              <a:xfrm>
                <a:off x="2976" y="1200"/>
                <a:ext cx="326" cy="192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97" name="Group 85"/>
            <p:cNvGrpSpPr>
              <a:grpSpLocks/>
            </p:cNvGrpSpPr>
            <p:nvPr/>
          </p:nvGrpSpPr>
          <p:grpSpPr bwMode="auto">
            <a:xfrm>
              <a:off x="3936" y="3408"/>
              <a:ext cx="563" cy="410"/>
              <a:chOff x="2976" y="1200"/>
              <a:chExt cx="563" cy="410"/>
            </a:xfrm>
          </p:grpSpPr>
          <p:sp>
            <p:nvSpPr>
              <p:cNvPr id="397398" name="Text Box 86"/>
              <p:cNvSpPr txBox="1">
                <a:spLocks noChangeArrowheads="1"/>
              </p:cNvSpPr>
              <p:nvPr/>
            </p:nvSpPr>
            <p:spPr bwMode="auto">
              <a:xfrm>
                <a:off x="3072" y="1398"/>
                <a:ext cx="467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a(4,3)</a:t>
                </a:r>
              </a:p>
            </p:txBody>
          </p:sp>
          <p:cxnSp>
            <p:nvCxnSpPr>
              <p:cNvPr id="397399" name="AutoShape 87"/>
              <p:cNvCxnSpPr>
                <a:cxnSpLocks noChangeShapeType="1"/>
                <a:endCxn id="397398" idx="0"/>
              </p:cNvCxnSpPr>
              <p:nvPr/>
            </p:nvCxnSpPr>
            <p:spPr bwMode="auto">
              <a:xfrm>
                <a:off x="2976" y="1200"/>
                <a:ext cx="326" cy="192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400" name="Group 88"/>
            <p:cNvGrpSpPr>
              <a:grpSpLocks/>
            </p:cNvGrpSpPr>
            <p:nvPr/>
          </p:nvGrpSpPr>
          <p:grpSpPr bwMode="auto">
            <a:xfrm>
              <a:off x="4896" y="3408"/>
              <a:ext cx="563" cy="410"/>
              <a:chOff x="2976" y="1200"/>
              <a:chExt cx="563" cy="410"/>
            </a:xfrm>
          </p:grpSpPr>
          <p:sp>
            <p:nvSpPr>
              <p:cNvPr id="397401" name="Text Box 89"/>
              <p:cNvSpPr txBox="1">
                <a:spLocks noChangeArrowheads="1"/>
              </p:cNvSpPr>
              <p:nvPr/>
            </p:nvSpPr>
            <p:spPr bwMode="auto">
              <a:xfrm>
                <a:off x="3072" y="1398"/>
                <a:ext cx="467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a(4,4)</a:t>
                </a:r>
              </a:p>
            </p:txBody>
          </p:sp>
          <p:cxnSp>
            <p:nvCxnSpPr>
              <p:cNvPr id="397402" name="AutoShape 90"/>
              <p:cNvCxnSpPr>
                <a:cxnSpLocks noChangeShapeType="1"/>
                <a:endCxn id="397401" idx="0"/>
              </p:cNvCxnSpPr>
              <p:nvPr/>
            </p:nvCxnSpPr>
            <p:spPr bwMode="auto">
              <a:xfrm>
                <a:off x="2976" y="1200"/>
                <a:ext cx="326" cy="192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</p:grpSp>
      <p:grpSp>
        <p:nvGrpSpPr>
          <p:cNvPr id="397403" name="Group 91"/>
          <p:cNvGrpSpPr>
            <a:grpSpLocks/>
          </p:cNvGrpSpPr>
          <p:nvPr/>
        </p:nvGrpSpPr>
        <p:grpSpPr bwMode="auto">
          <a:xfrm>
            <a:off x="4648200" y="1905000"/>
            <a:ext cx="2895600" cy="3352800"/>
            <a:chOff x="2928" y="1200"/>
            <a:chExt cx="1824" cy="2112"/>
          </a:xfrm>
        </p:grpSpPr>
        <p:sp>
          <p:nvSpPr>
            <p:cNvPr id="397404" name="Line 92"/>
            <p:cNvSpPr>
              <a:spLocks noChangeShapeType="1"/>
            </p:cNvSpPr>
            <p:nvPr/>
          </p:nvSpPr>
          <p:spPr bwMode="auto">
            <a:xfrm flipH="1">
              <a:off x="2928" y="1200"/>
              <a:ext cx="864" cy="1008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405" name="Line 93"/>
            <p:cNvSpPr>
              <a:spLocks noChangeShapeType="1"/>
            </p:cNvSpPr>
            <p:nvPr/>
          </p:nvSpPr>
          <p:spPr bwMode="auto">
            <a:xfrm flipH="1">
              <a:off x="3888" y="1200"/>
              <a:ext cx="864" cy="1008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406" name="Line 94"/>
            <p:cNvSpPr>
              <a:spLocks noChangeShapeType="1"/>
            </p:cNvSpPr>
            <p:nvPr/>
          </p:nvSpPr>
          <p:spPr bwMode="auto">
            <a:xfrm flipH="1">
              <a:off x="3888" y="2304"/>
              <a:ext cx="864" cy="1008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407" name="Line 95"/>
            <p:cNvSpPr>
              <a:spLocks noChangeShapeType="1"/>
            </p:cNvSpPr>
            <p:nvPr/>
          </p:nvSpPr>
          <p:spPr bwMode="auto">
            <a:xfrm flipH="1">
              <a:off x="2928" y="2304"/>
              <a:ext cx="864" cy="1008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408" name="Text Box 96"/>
            <p:cNvSpPr txBox="1">
              <a:spLocks noChangeArrowheads="1"/>
            </p:cNvSpPr>
            <p:nvPr/>
          </p:nvSpPr>
          <p:spPr bwMode="auto">
            <a:xfrm>
              <a:off x="3504" y="1440"/>
              <a:ext cx="212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solidFill>
                    <a:schemeClr val="accent1"/>
                  </a:solidFill>
                  <a:latin typeface="Symbol" pitchFamily="18" charset="2"/>
                </a:rPr>
                <a:t>d</a:t>
              </a:r>
              <a:r>
                <a:rPr lang="en-US" sz="1600" baseline="50000">
                  <a:solidFill>
                    <a:schemeClr val="accent1"/>
                  </a:solidFill>
                  <a:latin typeface="Tahoma" pitchFamily="34" charset="0"/>
                </a:rPr>
                <a:t>t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397409" name="Text Box 97"/>
            <p:cNvSpPr txBox="1">
              <a:spLocks noChangeArrowheads="1"/>
            </p:cNvSpPr>
            <p:nvPr/>
          </p:nvSpPr>
          <p:spPr bwMode="auto">
            <a:xfrm>
              <a:off x="4464" y="1440"/>
              <a:ext cx="212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solidFill>
                    <a:schemeClr val="accent1"/>
                  </a:solidFill>
                  <a:latin typeface="Symbol" pitchFamily="18" charset="2"/>
                </a:rPr>
                <a:t>d</a:t>
              </a:r>
              <a:r>
                <a:rPr lang="en-US" sz="1600" baseline="50000">
                  <a:solidFill>
                    <a:schemeClr val="accent1"/>
                  </a:solidFill>
                  <a:latin typeface="Tahoma" pitchFamily="34" charset="0"/>
                </a:rPr>
                <a:t>t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397410" name="Text Box 98"/>
            <p:cNvSpPr txBox="1">
              <a:spLocks noChangeArrowheads="1"/>
            </p:cNvSpPr>
            <p:nvPr/>
          </p:nvSpPr>
          <p:spPr bwMode="auto">
            <a:xfrm>
              <a:off x="4464" y="2544"/>
              <a:ext cx="212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solidFill>
                    <a:schemeClr val="accent1"/>
                  </a:solidFill>
                  <a:latin typeface="Symbol" pitchFamily="18" charset="2"/>
                </a:rPr>
                <a:t>d</a:t>
              </a:r>
              <a:r>
                <a:rPr lang="en-US" sz="1600" baseline="50000">
                  <a:solidFill>
                    <a:schemeClr val="accent1"/>
                  </a:solidFill>
                  <a:latin typeface="Tahoma" pitchFamily="34" charset="0"/>
                </a:rPr>
                <a:t>t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397411" name="Text Box 99"/>
            <p:cNvSpPr txBox="1">
              <a:spLocks noChangeArrowheads="1"/>
            </p:cNvSpPr>
            <p:nvPr/>
          </p:nvSpPr>
          <p:spPr bwMode="auto">
            <a:xfrm>
              <a:off x="3504" y="2544"/>
              <a:ext cx="212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solidFill>
                    <a:schemeClr val="accent1"/>
                  </a:solidFill>
                  <a:latin typeface="Symbol" pitchFamily="18" charset="2"/>
                </a:rPr>
                <a:t>d</a:t>
              </a:r>
              <a:r>
                <a:rPr lang="en-US" sz="1600" baseline="50000">
                  <a:solidFill>
                    <a:schemeClr val="accent1"/>
                  </a:solidFill>
                  <a:latin typeface="Tahoma" pitchFamily="34" charset="0"/>
                </a:rPr>
                <a:t>t</a:t>
              </a:r>
              <a:endParaRPr lang="en-US">
                <a:latin typeface="Times New Roman" pitchFamily="18" charset="0"/>
              </a:endParaRPr>
            </a:p>
          </p:txBody>
        </p:sp>
      </p:grpSp>
      <p:sp>
        <p:nvSpPr>
          <p:cNvPr id="397412" name="Rectangle 100"/>
          <p:cNvSpPr>
            <a:spLocks noChangeArrowheads="1"/>
          </p:cNvSpPr>
          <p:nvPr/>
        </p:nvSpPr>
        <p:spPr bwMode="auto">
          <a:xfrm>
            <a:off x="609599" y="2644775"/>
            <a:ext cx="3378979" cy="338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dirty="0"/>
              <a:t>An instance of S precedes another instance of S and S produces data that S consumes.</a:t>
            </a:r>
          </a:p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dirty="0"/>
              <a:t>S is both source and sink.</a:t>
            </a:r>
          </a:p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dirty="0"/>
              <a:t>The dependence is loop-carried.</a:t>
            </a:r>
          </a:p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dirty="0"/>
              <a:t>The dependence distance is (1,-1).</a:t>
            </a:r>
            <a:endParaRPr lang="en-US" baseline="-25000" dirty="0"/>
          </a:p>
        </p:txBody>
      </p:sp>
      <p:grpSp>
        <p:nvGrpSpPr>
          <p:cNvPr id="397413" name="Group 101"/>
          <p:cNvGrpSpPr>
            <a:grpSpLocks/>
          </p:cNvGrpSpPr>
          <p:nvPr/>
        </p:nvGrpSpPr>
        <p:grpSpPr bwMode="auto">
          <a:xfrm>
            <a:off x="1019175" y="5851393"/>
            <a:ext cx="2651125" cy="388937"/>
            <a:chOff x="642" y="3799"/>
            <a:chExt cx="1670" cy="245"/>
          </a:xfrm>
        </p:grpSpPr>
        <p:graphicFrame>
          <p:nvGraphicFramePr>
            <p:cNvPr id="456704" name="Object 2048"/>
            <p:cNvGraphicFramePr>
              <a:graphicFrameLocks noChangeAspect="1"/>
            </p:cNvGraphicFramePr>
            <p:nvPr/>
          </p:nvGraphicFramePr>
          <p:xfrm>
            <a:off x="642" y="3799"/>
            <a:ext cx="504" cy="2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90" name="Equation" r:id="rId4" imgW="799920" imgH="355320" progId="Equation.3">
                    <p:embed/>
                  </p:oleObj>
                </mc:Choice>
                <mc:Fallback>
                  <p:oleObj name="Equation" r:id="rId4" imgW="799920" imgH="355320" progId="Equation.3">
                    <p:embed/>
                    <p:pic>
                      <p:nvPicPr>
                        <p:cNvPr id="456704" name="Object 20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2" y="3799"/>
                          <a:ext cx="504" cy="22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7415" name="Text Box 103"/>
            <p:cNvSpPr txBox="1">
              <a:spLocks noChangeArrowheads="1"/>
            </p:cNvSpPr>
            <p:nvPr/>
          </p:nvSpPr>
          <p:spPr bwMode="auto">
            <a:xfrm>
              <a:off x="1332" y="3813"/>
              <a:ext cx="261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or</a:t>
              </a:r>
              <a:endParaRPr lang="en-US">
                <a:latin typeface="Times New Roman" pitchFamily="18" charset="0"/>
              </a:endParaRPr>
            </a:p>
          </p:txBody>
        </p:sp>
        <p:graphicFrame>
          <p:nvGraphicFramePr>
            <p:cNvPr id="456705" name="Object 2049"/>
            <p:cNvGraphicFramePr>
              <a:graphicFrameLocks noChangeAspect="1"/>
            </p:cNvGraphicFramePr>
            <p:nvPr/>
          </p:nvGraphicFramePr>
          <p:xfrm>
            <a:off x="1792" y="3799"/>
            <a:ext cx="520" cy="2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91" name="Equation" r:id="rId6" imgW="825480" imgH="355320" progId="Equation.3">
                    <p:embed/>
                  </p:oleObj>
                </mc:Choice>
                <mc:Fallback>
                  <p:oleObj name="Equation" r:id="rId6" imgW="825480" imgH="355320" progId="Equation.3">
                    <p:embed/>
                    <p:pic>
                      <p:nvPicPr>
                        <p:cNvPr id="456705" name="Object 20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92" y="3799"/>
                          <a:ext cx="520" cy="22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4180854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7412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2199ECA0-F790-40F7-B816-C3DFE6173608}" type="slidenum">
              <a:rPr lang="en-US"/>
              <a:pPr/>
              <a:t>52</a:t>
            </a:fld>
            <a:r>
              <a:rPr lang="en-US"/>
              <a:t>-</a:t>
            </a:r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Formulation</a:t>
            </a:r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5107" y="1129481"/>
            <a:ext cx="7772400" cy="598488"/>
          </a:xfrm>
        </p:spPr>
        <p:txBody>
          <a:bodyPr>
            <a:normAutofit fontScale="92500"/>
          </a:bodyPr>
          <a:lstStyle/>
          <a:p>
            <a:r>
              <a:rPr lang="en-US" dirty="0"/>
              <a:t>Consider the following </a:t>
            </a:r>
            <a:r>
              <a:rPr lang="en-US" dirty="0">
                <a:solidFill>
                  <a:srgbClr val="FF0033"/>
                </a:solidFill>
              </a:rPr>
              <a:t>perfect</a:t>
            </a:r>
            <a:r>
              <a:rPr lang="en-US" dirty="0"/>
              <a:t> nest of depth d:</a:t>
            </a:r>
          </a:p>
        </p:txBody>
      </p:sp>
      <p:graphicFrame>
        <p:nvGraphicFramePr>
          <p:cNvPr id="457728" name="Object 2048"/>
          <p:cNvGraphicFramePr>
            <a:graphicFrameLocks noChangeAspect="1"/>
          </p:cNvGraphicFramePr>
          <p:nvPr/>
        </p:nvGraphicFramePr>
        <p:xfrm>
          <a:off x="1066800" y="1752600"/>
          <a:ext cx="3898900" cy="270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Microsoft Equation 3.0" r:id="rId4" imgW="3898800" imgH="2705040" progId="Equation.3">
                  <p:embed/>
                </p:oleObj>
              </mc:Choice>
              <mc:Fallback>
                <p:oleObj name="Microsoft Equation 3.0" r:id="rId4" imgW="3898800" imgH="2705040" progId="Equation.3">
                  <p:embed/>
                  <p:pic>
                    <p:nvPicPr>
                      <p:cNvPr id="457728" name="Object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752600"/>
                        <a:ext cx="3898900" cy="270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7729" name="Object 2049"/>
          <p:cNvGraphicFramePr>
            <a:graphicFrameLocks noChangeAspect="1"/>
          </p:cNvGraphicFramePr>
          <p:nvPr/>
        </p:nvGraphicFramePr>
        <p:xfrm>
          <a:off x="990600" y="4691063"/>
          <a:ext cx="15494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Equation" r:id="rId6" imgW="1549080" imgH="368280" progId="Equation.3">
                  <p:embed/>
                </p:oleObj>
              </mc:Choice>
              <mc:Fallback>
                <p:oleObj name="Equation" r:id="rId6" imgW="1549080" imgH="368280" progId="Equation.3">
                  <p:embed/>
                  <p:pic>
                    <p:nvPicPr>
                      <p:cNvPr id="457729" name="Object 20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691063"/>
                        <a:ext cx="15494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7730" name="Object 2050"/>
          <p:cNvGraphicFramePr>
            <a:graphicFrameLocks noChangeAspect="1"/>
          </p:cNvGraphicFramePr>
          <p:nvPr/>
        </p:nvGraphicFramePr>
        <p:xfrm>
          <a:off x="990600" y="5113338"/>
          <a:ext cx="189230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Equation" r:id="rId8" imgW="1892160" imgH="393480" progId="Equation.3">
                  <p:embed/>
                </p:oleObj>
              </mc:Choice>
              <mc:Fallback>
                <p:oleObj name="Equation" r:id="rId8" imgW="1892160" imgH="393480" progId="Equation.3">
                  <p:embed/>
                  <p:pic>
                    <p:nvPicPr>
                      <p:cNvPr id="457730" name="Object 20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113338"/>
                        <a:ext cx="1892300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7731" name="Object 2051"/>
          <p:cNvGraphicFramePr>
            <a:graphicFrameLocks noChangeAspect="1"/>
          </p:cNvGraphicFramePr>
          <p:nvPr/>
        </p:nvGraphicFramePr>
        <p:xfrm>
          <a:off x="990600" y="5605463"/>
          <a:ext cx="19304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Equation" r:id="rId10" imgW="1930320" imgH="368280" progId="Equation.3">
                  <p:embed/>
                </p:oleObj>
              </mc:Choice>
              <mc:Fallback>
                <p:oleObj name="Equation" r:id="rId10" imgW="1930320" imgH="368280" progId="Equation.3">
                  <p:embed/>
                  <p:pic>
                    <p:nvPicPr>
                      <p:cNvPr id="457731" name="Object 20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605463"/>
                        <a:ext cx="19304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99388" name="Group 28"/>
          <p:cNvGrpSpPr>
            <a:grpSpLocks/>
          </p:cNvGrpSpPr>
          <p:nvPr/>
        </p:nvGrpSpPr>
        <p:grpSpPr bwMode="auto">
          <a:xfrm>
            <a:off x="4038600" y="3429000"/>
            <a:ext cx="3035300" cy="2309813"/>
            <a:chOff x="2544" y="2160"/>
            <a:chExt cx="1912" cy="1455"/>
          </a:xfrm>
        </p:grpSpPr>
        <p:graphicFrame>
          <p:nvGraphicFramePr>
            <p:cNvPr id="457734" name="Object 2054"/>
            <p:cNvGraphicFramePr>
              <a:graphicFrameLocks noChangeAspect="1"/>
            </p:cNvGraphicFramePr>
            <p:nvPr/>
          </p:nvGraphicFramePr>
          <p:xfrm>
            <a:off x="2544" y="3216"/>
            <a:ext cx="1912" cy="3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18" name="Equation" r:id="rId12" imgW="3035160" imgH="634680" progId="Equation.3">
                    <p:embed/>
                  </p:oleObj>
                </mc:Choice>
                <mc:Fallback>
                  <p:oleObj name="Equation" r:id="rId12" imgW="3035160" imgH="634680" progId="Equation.3">
                    <p:embed/>
                    <p:pic>
                      <p:nvPicPr>
                        <p:cNvPr id="457734" name="Object 205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4" y="3216"/>
                          <a:ext cx="1912" cy="39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99369" name="AutoShape 9"/>
            <p:cNvCxnSpPr>
              <a:cxnSpLocks noChangeShapeType="1"/>
              <a:stCxn id="0" idx="0"/>
            </p:cNvCxnSpPr>
            <p:nvPr/>
          </p:nvCxnSpPr>
          <p:spPr bwMode="auto">
            <a:xfrm rot="5400000" flipH="1">
              <a:off x="2662" y="2378"/>
              <a:ext cx="1056" cy="620"/>
            </a:xfrm>
            <a:prstGeom prst="curved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</p:grpSp>
      <p:sp>
        <p:nvSpPr>
          <p:cNvPr id="399370" name="Rectangle 10"/>
          <p:cNvSpPr>
            <a:spLocks noChangeArrowheads="1"/>
          </p:cNvSpPr>
          <p:nvPr/>
        </p:nvSpPr>
        <p:spPr bwMode="auto">
          <a:xfrm>
            <a:off x="4343400" y="4343400"/>
            <a:ext cx="457200" cy="7620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57732" name="Object 2052"/>
          <p:cNvGraphicFramePr>
            <a:graphicFrameLocks noChangeAspect="1"/>
          </p:cNvGraphicFramePr>
          <p:nvPr/>
        </p:nvGraphicFramePr>
        <p:xfrm>
          <a:off x="5873750" y="2273300"/>
          <a:ext cx="21717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Equation" r:id="rId14" imgW="2171520" imgH="380880" progId="Equation.3">
                  <p:embed/>
                </p:oleObj>
              </mc:Choice>
              <mc:Fallback>
                <p:oleObj name="Equation" r:id="rId14" imgW="2171520" imgH="380880" progId="Equation.3">
                  <p:embed/>
                  <p:pic>
                    <p:nvPicPr>
                      <p:cNvPr id="457732" name="Object 20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3750" y="2273300"/>
                        <a:ext cx="21717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375" name="Rectangle 15"/>
          <p:cNvSpPr>
            <a:spLocks noChangeArrowheads="1"/>
          </p:cNvSpPr>
          <p:nvPr/>
        </p:nvSpPr>
        <p:spPr bwMode="auto">
          <a:xfrm>
            <a:off x="6324600" y="2438400"/>
            <a:ext cx="76200" cy="7620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399385" name="Group 25"/>
          <p:cNvGrpSpPr>
            <a:grpSpLocks/>
          </p:cNvGrpSpPr>
          <p:nvPr/>
        </p:nvGrpSpPr>
        <p:grpSpPr bwMode="auto">
          <a:xfrm>
            <a:off x="5486400" y="2514600"/>
            <a:ext cx="1181100" cy="1250950"/>
            <a:chOff x="3408" y="2256"/>
            <a:chExt cx="744" cy="788"/>
          </a:xfrm>
        </p:grpSpPr>
        <p:sp>
          <p:nvSpPr>
            <p:cNvPr id="399376" name="Text Box 16"/>
            <p:cNvSpPr txBox="1">
              <a:spLocks noChangeArrowheads="1"/>
            </p:cNvSpPr>
            <p:nvPr/>
          </p:nvSpPr>
          <p:spPr bwMode="auto">
            <a:xfrm>
              <a:off x="3408" y="2640"/>
              <a:ext cx="744" cy="404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33CC33"/>
                  </a:solidFill>
                </a:rPr>
                <a:t>subscript</a:t>
              </a:r>
            </a:p>
            <a:p>
              <a:pPr algn="ctr"/>
              <a:r>
                <a:rPr lang="en-US">
                  <a:solidFill>
                    <a:srgbClr val="33CC33"/>
                  </a:solidFill>
                </a:rPr>
                <a:t>position</a:t>
              </a:r>
            </a:p>
          </p:txBody>
        </p:sp>
        <p:cxnSp>
          <p:nvCxnSpPr>
            <p:cNvPr id="399377" name="AutoShape 17"/>
            <p:cNvCxnSpPr>
              <a:cxnSpLocks noChangeShapeType="1"/>
              <a:stCxn id="399376" idx="0"/>
              <a:endCxn id="399375" idx="2"/>
            </p:cNvCxnSpPr>
            <p:nvPr/>
          </p:nvCxnSpPr>
          <p:spPr bwMode="auto">
            <a:xfrm rot="16200000">
              <a:off x="3654" y="2382"/>
              <a:ext cx="384" cy="132"/>
            </a:xfrm>
            <a:prstGeom prst="curvedConnector3">
              <a:avLst>
                <a:gd name="adj1" fmla="val 50000"/>
              </a:avLst>
            </a:prstGeom>
            <a:noFill/>
            <a:ln w="19050">
              <a:solidFill>
                <a:srgbClr val="33CC33"/>
              </a:solidFill>
              <a:round/>
              <a:headEnd type="none" w="sm" len="sm"/>
              <a:tailEnd type="triangle" w="med" len="lg"/>
            </a:ln>
            <a:effectLst/>
          </p:spPr>
        </p:cxnSp>
      </p:grpSp>
      <p:grpSp>
        <p:nvGrpSpPr>
          <p:cNvPr id="399384" name="Group 24"/>
          <p:cNvGrpSpPr>
            <a:grpSpLocks/>
          </p:cNvGrpSpPr>
          <p:nvPr/>
        </p:nvGrpSpPr>
        <p:grpSpPr bwMode="auto">
          <a:xfrm>
            <a:off x="5867400" y="1676400"/>
            <a:ext cx="2133600" cy="609600"/>
            <a:chOff x="3696" y="1728"/>
            <a:chExt cx="1152" cy="384"/>
          </a:xfrm>
        </p:grpSpPr>
        <p:sp>
          <p:nvSpPr>
            <p:cNvPr id="399378" name="AutoShape 18"/>
            <p:cNvSpPr>
              <a:spLocks/>
            </p:cNvSpPr>
            <p:nvPr/>
          </p:nvSpPr>
          <p:spPr bwMode="auto">
            <a:xfrm rot="-5400000">
              <a:off x="4200" y="1464"/>
              <a:ext cx="144" cy="1152"/>
            </a:xfrm>
            <a:prstGeom prst="rightBrace">
              <a:avLst>
                <a:gd name="adj1" fmla="val 66667"/>
                <a:gd name="adj2" fmla="val 50000"/>
              </a:avLst>
            </a:prstGeom>
            <a:noFill/>
            <a:ln w="19050">
              <a:solidFill>
                <a:srgbClr val="FF0033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99379" name="Text Box 19"/>
            <p:cNvSpPr txBox="1">
              <a:spLocks noChangeArrowheads="1"/>
            </p:cNvSpPr>
            <p:nvPr/>
          </p:nvSpPr>
          <p:spPr bwMode="auto">
            <a:xfrm>
              <a:off x="3696" y="1728"/>
              <a:ext cx="1025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33"/>
                  </a:solidFill>
                </a:rPr>
                <a:t>array reference</a:t>
              </a:r>
              <a:endParaRPr lang="en-US"/>
            </a:p>
          </p:txBody>
        </p:sp>
      </p:grpSp>
      <p:grpSp>
        <p:nvGrpSpPr>
          <p:cNvPr id="399387" name="Group 27"/>
          <p:cNvGrpSpPr>
            <a:grpSpLocks/>
          </p:cNvGrpSpPr>
          <p:nvPr/>
        </p:nvGrpSpPr>
        <p:grpSpPr bwMode="auto">
          <a:xfrm>
            <a:off x="6553200" y="2590800"/>
            <a:ext cx="1941513" cy="1998663"/>
            <a:chOff x="4128" y="1632"/>
            <a:chExt cx="1223" cy="1259"/>
          </a:xfrm>
        </p:grpSpPr>
        <p:sp>
          <p:nvSpPr>
            <p:cNvPr id="399381" name="AutoShape 21"/>
            <p:cNvSpPr>
              <a:spLocks/>
            </p:cNvSpPr>
            <p:nvPr/>
          </p:nvSpPr>
          <p:spPr bwMode="auto">
            <a:xfrm rot="5400000">
              <a:off x="4255" y="1505"/>
              <a:ext cx="96" cy="349"/>
            </a:xfrm>
            <a:prstGeom prst="rightBrace">
              <a:avLst>
                <a:gd name="adj1" fmla="val 30295"/>
                <a:gd name="adj2" fmla="val 54685"/>
              </a:avLst>
            </a:prstGeom>
            <a:noFill/>
            <a:ln w="19050">
              <a:solidFill>
                <a:srgbClr val="0066F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99382" name="Text Box 22"/>
            <p:cNvSpPr txBox="1">
              <a:spLocks noChangeArrowheads="1"/>
            </p:cNvSpPr>
            <p:nvPr/>
          </p:nvSpPr>
          <p:spPr bwMode="auto">
            <a:xfrm>
              <a:off x="4515" y="1968"/>
              <a:ext cx="836" cy="923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0066FF"/>
                  </a:solidFill>
                </a:rPr>
                <a:t>subscript</a:t>
              </a:r>
            </a:p>
            <a:p>
              <a:pPr algn="ctr"/>
              <a:r>
                <a:rPr lang="en-US">
                  <a:solidFill>
                    <a:srgbClr val="0066FF"/>
                  </a:solidFill>
                </a:rPr>
                <a:t>function</a:t>
              </a:r>
            </a:p>
            <a:p>
              <a:pPr algn="ctr"/>
              <a:r>
                <a:rPr lang="en-US">
                  <a:solidFill>
                    <a:srgbClr val="0066FF"/>
                  </a:solidFill>
                </a:rPr>
                <a:t>or </a:t>
              </a:r>
            </a:p>
            <a:p>
              <a:pPr algn="ctr"/>
              <a:r>
                <a:rPr lang="en-US">
                  <a:solidFill>
                    <a:srgbClr val="0066FF"/>
                  </a:solidFill>
                </a:rPr>
                <a:t>subscript</a:t>
              </a:r>
            </a:p>
            <a:p>
              <a:pPr algn="ctr"/>
              <a:r>
                <a:rPr lang="en-US">
                  <a:solidFill>
                    <a:srgbClr val="0066FF"/>
                  </a:solidFill>
                </a:rPr>
                <a:t>expression</a:t>
              </a:r>
              <a:endParaRPr lang="en-US"/>
            </a:p>
          </p:txBody>
        </p:sp>
        <p:cxnSp>
          <p:nvCxnSpPr>
            <p:cNvPr id="399383" name="AutoShape 23"/>
            <p:cNvCxnSpPr>
              <a:cxnSpLocks noChangeShapeType="1"/>
              <a:stCxn id="399381" idx="1"/>
              <a:endCxn id="399382" idx="0"/>
            </p:cNvCxnSpPr>
            <p:nvPr/>
          </p:nvCxnSpPr>
          <p:spPr bwMode="auto">
            <a:xfrm rot="16200000" flipH="1">
              <a:off x="4493" y="1528"/>
              <a:ext cx="234" cy="645"/>
            </a:xfrm>
            <a:prstGeom prst="curvedConnector3">
              <a:avLst>
                <a:gd name="adj1" fmla="val 48718"/>
              </a:avLst>
            </a:prstGeom>
            <a:noFill/>
            <a:ln w="19050">
              <a:solidFill>
                <a:srgbClr val="0066FF"/>
              </a:solidFill>
              <a:round/>
              <a:headEnd type="none" w="sm" len="sm"/>
              <a:tailEnd type="none" w="med" len="lg"/>
            </a:ln>
            <a:effectLst/>
          </p:spPr>
        </p:cxnSp>
      </p:grpSp>
      <p:graphicFrame>
        <p:nvGraphicFramePr>
          <p:cNvPr id="457733" name="Object 2053"/>
          <p:cNvGraphicFramePr>
            <a:graphicFrameLocks noChangeAspect="1"/>
          </p:cNvGraphicFramePr>
          <p:nvPr/>
        </p:nvGraphicFramePr>
        <p:xfrm>
          <a:off x="990600" y="6042025"/>
          <a:ext cx="633413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Equation" r:id="rId16" imgW="634680" imgH="317160" progId="Equation.3">
                  <p:embed/>
                </p:oleObj>
              </mc:Choice>
              <mc:Fallback>
                <p:oleObj name="Equation" r:id="rId16" imgW="634680" imgH="317160" progId="Equation.3">
                  <p:embed/>
                  <p:pic>
                    <p:nvPicPr>
                      <p:cNvPr id="457733" name="Object 20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6042025"/>
                        <a:ext cx="633413" cy="315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4231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D9848B8E-740D-40C5-8515-4B6A813ED61B}" type="slidenum">
              <a:rPr lang="en-US"/>
              <a:pPr/>
              <a:t>53</a:t>
            </a:fld>
            <a:r>
              <a:rPr lang="en-US"/>
              <a:t>-</a:t>
            </a:r>
          </a:p>
        </p:txBody>
      </p:sp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58800" y="-92869"/>
            <a:ext cx="8229600" cy="1143000"/>
          </a:xfrm>
        </p:spPr>
        <p:txBody>
          <a:bodyPr/>
          <a:lstStyle/>
          <a:p>
            <a:r>
              <a:rPr lang="en-US" dirty="0"/>
              <a:t>Problem Formulation</a:t>
            </a:r>
          </a:p>
        </p:txBody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9936"/>
            <a:ext cx="7924800" cy="844551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Dependence will exist if there exists two iteration vectors    and    such that                     and:</a:t>
            </a:r>
          </a:p>
        </p:txBody>
      </p:sp>
      <p:graphicFrame>
        <p:nvGraphicFramePr>
          <p:cNvPr id="458752" name="Object 2048"/>
          <p:cNvGraphicFramePr>
            <a:graphicFrameLocks noChangeAspect="1"/>
          </p:cNvGraphicFramePr>
          <p:nvPr/>
        </p:nvGraphicFramePr>
        <p:xfrm>
          <a:off x="3962400" y="1752600"/>
          <a:ext cx="14224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Equation" r:id="rId4" imgW="1422360" imgH="1600200" progId="Equation.3">
                  <p:embed/>
                </p:oleObj>
              </mc:Choice>
              <mc:Fallback>
                <p:oleObj name="Equation" r:id="rId4" imgW="1422360" imgH="1600200" progId="Equation.3">
                  <p:embed/>
                  <p:pic>
                    <p:nvPicPr>
                      <p:cNvPr id="458752" name="Object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752600"/>
                        <a:ext cx="1422400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8753" name="Object 20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2947849"/>
              </p:ext>
            </p:extLst>
          </p:nvPr>
        </p:nvGraphicFramePr>
        <p:xfrm>
          <a:off x="4181168" y="1217561"/>
          <a:ext cx="13589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Equation" r:id="rId6" imgW="1358640" imgH="355320" progId="Equation.3">
                  <p:embed/>
                </p:oleObj>
              </mc:Choice>
              <mc:Fallback>
                <p:oleObj name="Equation" r:id="rId6" imgW="1358640" imgH="355320" progId="Equation.3">
                  <p:embed/>
                  <p:pic>
                    <p:nvPicPr>
                      <p:cNvPr id="458753" name="Object 20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1168" y="1217561"/>
                        <a:ext cx="13589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8754" name="Object 20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965325"/>
              </p:ext>
            </p:extLst>
          </p:nvPr>
        </p:nvGraphicFramePr>
        <p:xfrm>
          <a:off x="1739901" y="1211263"/>
          <a:ext cx="163513" cy="290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Equation" r:id="rId8" imgW="164880" imgH="291960" progId="Equation.3">
                  <p:embed/>
                </p:oleObj>
              </mc:Choice>
              <mc:Fallback>
                <p:oleObj name="Equation" r:id="rId8" imgW="164880" imgH="291960" progId="Equation.3">
                  <p:embed/>
                  <p:pic>
                    <p:nvPicPr>
                      <p:cNvPr id="458754" name="Object 20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9901" y="1211263"/>
                        <a:ext cx="163513" cy="290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8755" name="Object 20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4956434"/>
              </p:ext>
            </p:extLst>
          </p:nvPr>
        </p:nvGraphicFramePr>
        <p:xfrm>
          <a:off x="2579688" y="1211263"/>
          <a:ext cx="163512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Equation" r:id="rId10" imgW="164880" imgH="355320" progId="Equation.3">
                  <p:embed/>
                </p:oleObj>
              </mc:Choice>
              <mc:Fallback>
                <p:oleObj name="Equation" r:id="rId10" imgW="164880" imgH="355320" progId="Equation.3">
                  <p:embed/>
                  <p:pic>
                    <p:nvPicPr>
                      <p:cNvPr id="458755" name="Object 20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9688" y="1211263"/>
                        <a:ext cx="163512" cy="3540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8756" name="Object 2052"/>
          <p:cNvGraphicFramePr>
            <a:graphicFrameLocks noChangeAspect="1"/>
          </p:cNvGraphicFramePr>
          <p:nvPr/>
        </p:nvGraphicFramePr>
        <p:xfrm>
          <a:off x="3937000" y="4102100"/>
          <a:ext cx="18796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Equation" r:id="rId12" imgW="1879560" imgH="1676160" progId="Equation.3">
                  <p:embed/>
                </p:oleObj>
              </mc:Choice>
              <mc:Fallback>
                <p:oleObj name="Equation" r:id="rId12" imgW="1879560" imgH="1676160" progId="Equation.3">
                  <p:embed/>
                  <p:pic>
                    <p:nvPicPr>
                      <p:cNvPr id="458756" name="Object 20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7000" y="4102100"/>
                        <a:ext cx="1879600" cy="167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0393" name="Rectangle 9"/>
          <p:cNvSpPr>
            <a:spLocks noChangeArrowheads="1"/>
          </p:cNvSpPr>
          <p:nvPr/>
        </p:nvSpPr>
        <p:spPr bwMode="auto">
          <a:xfrm>
            <a:off x="666750" y="36830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000"/>
              <a:t>That is:</a:t>
            </a:r>
          </a:p>
        </p:txBody>
      </p:sp>
      <p:sp>
        <p:nvSpPr>
          <p:cNvPr id="400395" name="Text Box 11"/>
          <p:cNvSpPr txBox="1">
            <a:spLocks noChangeArrowheads="1"/>
          </p:cNvSpPr>
          <p:nvPr/>
        </p:nvSpPr>
        <p:spPr bwMode="auto">
          <a:xfrm>
            <a:off x="3352800" y="1981200"/>
            <a:ext cx="555625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and</a:t>
            </a:r>
          </a:p>
        </p:txBody>
      </p:sp>
      <p:sp>
        <p:nvSpPr>
          <p:cNvPr id="400396" name="Text Box 12"/>
          <p:cNvSpPr txBox="1">
            <a:spLocks noChangeArrowheads="1"/>
          </p:cNvSpPr>
          <p:nvPr/>
        </p:nvSpPr>
        <p:spPr bwMode="auto">
          <a:xfrm>
            <a:off x="3352800" y="2362200"/>
            <a:ext cx="555625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and</a:t>
            </a:r>
          </a:p>
        </p:txBody>
      </p:sp>
      <p:sp>
        <p:nvSpPr>
          <p:cNvPr id="400397" name="Text Box 13"/>
          <p:cNvSpPr txBox="1">
            <a:spLocks noChangeArrowheads="1"/>
          </p:cNvSpPr>
          <p:nvPr/>
        </p:nvSpPr>
        <p:spPr bwMode="auto">
          <a:xfrm>
            <a:off x="3352800" y="2819400"/>
            <a:ext cx="555625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and</a:t>
            </a:r>
          </a:p>
        </p:txBody>
      </p:sp>
      <p:sp>
        <p:nvSpPr>
          <p:cNvPr id="400398" name="Text Box 14"/>
          <p:cNvSpPr txBox="1">
            <a:spLocks noChangeArrowheads="1"/>
          </p:cNvSpPr>
          <p:nvPr/>
        </p:nvSpPr>
        <p:spPr bwMode="auto">
          <a:xfrm>
            <a:off x="3352800" y="4368800"/>
            <a:ext cx="555625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and</a:t>
            </a:r>
          </a:p>
        </p:txBody>
      </p:sp>
      <p:sp>
        <p:nvSpPr>
          <p:cNvPr id="400399" name="Text Box 15"/>
          <p:cNvSpPr txBox="1">
            <a:spLocks noChangeArrowheads="1"/>
          </p:cNvSpPr>
          <p:nvPr/>
        </p:nvSpPr>
        <p:spPr bwMode="auto">
          <a:xfrm>
            <a:off x="3352800" y="4749800"/>
            <a:ext cx="555625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and</a:t>
            </a:r>
          </a:p>
        </p:txBody>
      </p:sp>
      <p:sp>
        <p:nvSpPr>
          <p:cNvPr id="400400" name="Text Box 16"/>
          <p:cNvSpPr txBox="1">
            <a:spLocks noChangeArrowheads="1"/>
          </p:cNvSpPr>
          <p:nvPr/>
        </p:nvSpPr>
        <p:spPr bwMode="auto">
          <a:xfrm>
            <a:off x="3352800" y="5207000"/>
            <a:ext cx="555625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and</a:t>
            </a:r>
          </a:p>
        </p:txBody>
      </p:sp>
    </p:spTree>
    <p:extLst>
      <p:ext uri="{BB962C8B-B14F-4D97-AF65-F5344CB8AC3E}">
        <p14:creationId xmlns:p14="http://schemas.microsoft.com/office/powerpoint/2010/main" val="165529495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7D5EAE82-23F3-441B-92DA-CD17B2E82B1A}" type="slidenum">
              <a:rPr lang="en-US"/>
              <a:pPr/>
              <a:t>54</a:t>
            </a:fld>
            <a:r>
              <a:rPr lang="en-US"/>
              <a:t>-</a:t>
            </a:r>
          </a:p>
        </p:txBody>
      </p:sp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Formulation - Example</a:t>
            </a:r>
          </a:p>
        </p:txBody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57463"/>
            <a:ext cx="7772400" cy="399573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Does there exist two iteration vectors i</a:t>
            </a:r>
            <a:r>
              <a:rPr lang="en-US" baseline="-25000" dirty="0"/>
              <a:t>1</a:t>
            </a:r>
            <a:r>
              <a:rPr lang="en-US" dirty="0"/>
              <a:t> and i</a:t>
            </a:r>
            <a:r>
              <a:rPr lang="en-US" baseline="-25000" dirty="0"/>
              <a:t>2</a:t>
            </a:r>
            <a:r>
              <a:rPr lang="en-US" dirty="0"/>
              <a:t>, such that </a:t>
            </a:r>
            <a:br>
              <a:rPr lang="en-US" dirty="0"/>
            </a:br>
            <a:r>
              <a:rPr lang="en-US" dirty="0"/>
              <a:t>2 </a:t>
            </a:r>
            <a:r>
              <a:rPr lang="en-US" b="1" dirty="0">
                <a:latin typeface="Symbol" pitchFamily="18" charset="2"/>
              </a:rPr>
              <a:t>£</a:t>
            </a:r>
            <a:r>
              <a:rPr lang="en-US" dirty="0"/>
              <a:t> i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£</a:t>
            </a:r>
            <a:r>
              <a:rPr lang="en-US" dirty="0"/>
              <a:t> i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£</a:t>
            </a:r>
            <a:r>
              <a:rPr lang="en-US" dirty="0"/>
              <a:t> 4 and such that: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  i</a:t>
            </a:r>
            <a:r>
              <a:rPr lang="en-US" baseline="-25000" dirty="0"/>
              <a:t>1</a:t>
            </a:r>
            <a:r>
              <a:rPr lang="en-US" dirty="0"/>
              <a:t> = i</a:t>
            </a:r>
            <a:r>
              <a:rPr lang="en-US" baseline="-25000" dirty="0"/>
              <a:t>2</a:t>
            </a:r>
            <a:r>
              <a:rPr lang="en-US" dirty="0"/>
              <a:t> -1?</a:t>
            </a:r>
          </a:p>
          <a:p>
            <a:r>
              <a:rPr lang="en-US" dirty="0"/>
              <a:t>Answer: yes; i</a:t>
            </a:r>
            <a:r>
              <a:rPr lang="en-US" baseline="-25000" dirty="0"/>
              <a:t>1</a:t>
            </a:r>
            <a:r>
              <a:rPr lang="en-US" dirty="0"/>
              <a:t>=2 &amp; i</a:t>
            </a:r>
            <a:r>
              <a:rPr lang="en-US" baseline="-25000" dirty="0"/>
              <a:t>2</a:t>
            </a:r>
            <a:r>
              <a:rPr lang="en-US" dirty="0"/>
              <a:t>=3 and i</a:t>
            </a:r>
            <a:r>
              <a:rPr lang="en-US" baseline="-25000" dirty="0"/>
              <a:t>1</a:t>
            </a:r>
            <a:r>
              <a:rPr lang="en-US" dirty="0"/>
              <a:t>=3 &amp; i</a:t>
            </a:r>
            <a:r>
              <a:rPr lang="en-US" baseline="-25000" dirty="0"/>
              <a:t>2</a:t>
            </a:r>
            <a:r>
              <a:rPr lang="en-US" dirty="0"/>
              <a:t> =4.</a:t>
            </a:r>
          </a:p>
          <a:p>
            <a:r>
              <a:rPr lang="en-US" dirty="0"/>
              <a:t>Hence, there is dependence! </a:t>
            </a:r>
          </a:p>
          <a:p>
            <a:r>
              <a:rPr lang="en-US" dirty="0"/>
              <a:t>The dependence distance vector is i</a:t>
            </a:r>
            <a:r>
              <a:rPr lang="en-US" baseline="-25000" dirty="0"/>
              <a:t>2</a:t>
            </a:r>
            <a:r>
              <a:rPr lang="en-US" dirty="0"/>
              <a:t>-i</a:t>
            </a:r>
            <a:r>
              <a:rPr lang="en-US" baseline="-25000" dirty="0"/>
              <a:t>1</a:t>
            </a:r>
            <a:r>
              <a:rPr lang="en-US" dirty="0"/>
              <a:t> = 1.</a:t>
            </a:r>
          </a:p>
          <a:p>
            <a:r>
              <a:rPr lang="en-US" dirty="0"/>
              <a:t>The dependence direction vector is sign(1) = </a:t>
            </a:r>
            <a:r>
              <a:rPr lang="en-US" b="1" dirty="0">
                <a:latin typeface="Symbol" pitchFamily="18" charset="2"/>
              </a:rPr>
              <a:t>&lt;</a:t>
            </a:r>
            <a:r>
              <a:rPr lang="en-US" dirty="0"/>
              <a:t>.</a:t>
            </a:r>
          </a:p>
        </p:txBody>
      </p:sp>
      <p:sp>
        <p:nvSpPr>
          <p:cNvPr id="403461" name="Text Box 5"/>
          <p:cNvSpPr txBox="1">
            <a:spLocks noChangeArrowheads="1"/>
          </p:cNvSpPr>
          <p:nvPr/>
        </p:nvSpPr>
        <p:spPr bwMode="auto">
          <a:xfrm>
            <a:off x="3124200" y="1295400"/>
            <a:ext cx="2667000" cy="1190625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      do </a:t>
            </a:r>
            <a:r>
              <a:rPr lang="en-US" dirty="0" err="1"/>
              <a:t>i</a:t>
            </a:r>
            <a:r>
              <a:rPr lang="en-US" dirty="0"/>
              <a:t> = 2, 4</a:t>
            </a:r>
          </a:p>
          <a:p>
            <a:r>
              <a:rPr lang="en-US" dirty="0">
                <a:solidFill>
                  <a:srgbClr val="FF0033"/>
                </a:solidFill>
              </a:rPr>
              <a:t>S</a:t>
            </a:r>
            <a:r>
              <a:rPr lang="en-US" baseline="-25000" dirty="0">
                <a:solidFill>
                  <a:srgbClr val="FF0033"/>
                </a:solidFill>
              </a:rPr>
              <a:t>1</a:t>
            </a:r>
            <a:r>
              <a:rPr lang="en-US" dirty="0">
                <a:solidFill>
                  <a:srgbClr val="FF0033"/>
                </a:solidFill>
              </a:rPr>
              <a:t>:</a:t>
            </a:r>
            <a:r>
              <a:rPr lang="en-US" dirty="0"/>
              <a:t>    </a:t>
            </a:r>
            <a:r>
              <a:rPr lang="en-US" dirty="0">
                <a:solidFill>
                  <a:srgbClr val="FF0033"/>
                </a:solidFill>
              </a:rPr>
              <a:t>a(</a:t>
            </a:r>
            <a:r>
              <a:rPr lang="en-US" dirty="0" err="1">
                <a:solidFill>
                  <a:srgbClr val="FF0033"/>
                </a:solidFill>
              </a:rPr>
              <a:t>i</a:t>
            </a:r>
            <a:r>
              <a:rPr lang="en-US" dirty="0">
                <a:solidFill>
                  <a:srgbClr val="FF0033"/>
                </a:solidFill>
              </a:rPr>
              <a:t>)</a:t>
            </a:r>
            <a:r>
              <a:rPr lang="en-US" dirty="0"/>
              <a:t> = b(</a:t>
            </a:r>
            <a:r>
              <a:rPr lang="en-US" dirty="0" err="1"/>
              <a:t>i</a:t>
            </a:r>
            <a:r>
              <a:rPr lang="en-US" dirty="0"/>
              <a:t>) + c(</a:t>
            </a:r>
            <a:r>
              <a:rPr lang="en-US" dirty="0" err="1"/>
              <a:t>i</a:t>
            </a:r>
            <a:r>
              <a:rPr lang="en-US" dirty="0"/>
              <a:t>)</a:t>
            </a:r>
          </a:p>
          <a:p>
            <a:r>
              <a:rPr lang="en-US" dirty="0">
                <a:solidFill>
                  <a:srgbClr val="FF0033"/>
                </a:solidFill>
              </a:rPr>
              <a:t>S</a:t>
            </a:r>
            <a:r>
              <a:rPr lang="en-US" baseline="-25000" dirty="0">
                <a:solidFill>
                  <a:srgbClr val="FF0033"/>
                </a:solidFill>
              </a:rPr>
              <a:t>2</a:t>
            </a:r>
            <a:r>
              <a:rPr lang="en-US" dirty="0">
                <a:solidFill>
                  <a:srgbClr val="FF0033"/>
                </a:solidFill>
              </a:rPr>
              <a:t>:    </a:t>
            </a:r>
            <a:r>
              <a:rPr lang="en-US" dirty="0"/>
              <a:t>d(</a:t>
            </a:r>
            <a:r>
              <a:rPr lang="en-US" dirty="0" err="1"/>
              <a:t>i</a:t>
            </a:r>
            <a:r>
              <a:rPr lang="en-US" dirty="0"/>
              <a:t>) = </a:t>
            </a:r>
            <a:r>
              <a:rPr lang="en-US" dirty="0">
                <a:solidFill>
                  <a:srgbClr val="FF0033"/>
                </a:solidFill>
              </a:rPr>
              <a:t>a(i-1)</a:t>
            </a:r>
            <a:endParaRPr lang="en-US" dirty="0"/>
          </a:p>
          <a:p>
            <a:r>
              <a:rPr lang="en-US" dirty="0"/>
              <a:t>      end do</a:t>
            </a:r>
          </a:p>
        </p:txBody>
      </p:sp>
    </p:spTree>
    <p:extLst>
      <p:ext uri="{BB962C8B-B14F-4D97-AF65-F5344CB8AC3E}">
        <p14:creationId xmlns:p14="http://schemas.microsoft.com/office/powerpoint/2010/main" val="2348112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3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3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03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03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63A42B87-9A90-4C31-ACCE-CF56938DB5A0}" type="slidenum">
              <a:rPr lang="en-US"/>
              <a:pPr/>
              <a:t>55</a:t>
            </a:fld>
            <a:r>
              <a:rPr lang="en-US"/>
              <a:t>-</a:t>
            </a:r>
          </a:p>
        </p:txBody>
      </p:sp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Formulation - Example</a:t>
            </a:r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366963"/>
            <a:ext cx="7772400" cy="418623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Does there exist two iteration vectors i</a:t>
            </a:r>
            <a:r>
              <a:rPr lang="en-US" baseline="-25000" dirty="0"/>
              <a:t>1</a:t>
            </a:r>
            <a:r>
              <a:rPr lang="en-US" dirty="0"/>
              <a:t> and i</a:t>
            </a:r>
            <a:r>
              <a:rPr lang="en-US" baseline="-25000" dirty="0"/>
              <a:t>2</a:t>
            </a:r>
            <a:r>
              <a:rPr lang="en-US" dirty="0"/>
              <a:t>, such that </a:t>
            </a:r>
            <a:br>
              <a:rPr lang="en-US" dirty="0"/>
            </a:br>
            <a:r>
              <a:rPr lang="en-US" dirty="0"/>
              <a:t>2 </a:t>
            </a:r>
            <a:r>
              <a:rPr lang="en-US" b="1" dirty="0">
                <a:latin typeface="Symbol" pitchFamily="18" charset="2"/>
              </a:rPr>
              <a:t>£</a:t>
            </a:r>
            <a:r>
              <a:rPr lang="en-US" dirty="0"/>
              <a:t> i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£</a:t>
            </a:r>
            <a:r>
              <a:rPr lang="en-US" dirty="0"/>
              <a:t> i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£</a:t>
            </a:r>
            <a:r>
              <a:rPr lang="en-US" dirty="0"/>
              <a:t> 4 and such that: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  i</a:t>
            </a:r>
            <a:r>
              <a:rPr lang="en-US" baseline="-25000" dirty="0"/>
              <a:t>1</a:t>
            </a:r>
            <a:r>
              <a:rPr lang="en-US" dirty="0"/>
              <a:t> = i</a:t>
            </a:r>
            <a:r>
              <a:rPr lang="en-US" baseline="-25000" dirty="0"/>
              <a:t>2</a:t>
            </a:r>
            <a:r>
              <a:rPr lang="en-US" dirty="0"/>
              <a:t> +1?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dirty="0"/>
              <a:t>Answer: yes; i</a:t>
            </a:r>
            <a:r>
              <a:rPr lang="en-US" baseline="-25000" dirty="0"/>
              <a:t>1</a:t>
            </a:r>
            <a:r>
              <a:rPr lang="en-US" dirty="0"/>
              <a:t>=3 &amp; i</a:t>
            </a:r>
            <a:r>
              <a:rPr lang="en-US" baseline="-25000" dirty="0"/>
              <a:t>2</a:t>
            </a:r>
            <a:r>
              <a:rPr lang="en-US" dirty="0"/>
              <a:t>=2 and i</a:t>
            </a:r>
            <a:r>
              <a:rPr lang="en-US" baseline="-25000" dirty="0"/>
              <a:t>1</a:t>
            </a:r>
            <a:r>
              <a:rPr lang="en-US" dirty="0"/>
              <a:t>=4 &amp; i</a:t>
            </a:r>
            <a:r>
              <a:rPr lang="en-US" baseline="-25000" dirty="0"/>
              <a:t>2</a:t>
            </a:r>
            <a:r>
              <a:rPr lang="en-US" dirty="0"/>
              <a:t> =3. (But, but!).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dirty="0"/>
              <a:t>Hence, there is dependence! 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dirty="0"/>
              <a:t>The dependence distance vector is i</a:t>
            </a:r>
            <a:r>
              <a:rPr lang="en-US" baseline="-25000" dirty="0"/>
              <a:t>2</a:t>
            </a:r>
            <a:r>
              <a:rPr lang="en-US" dirty="0"/>
              <a:t>-i</a:t>
            </a:r>
            <a:r>
              <a:rPr lang="en-US" baseline="-25000" dirty="0"/>
              <a:t>1</a:t>
            </a:r>
            <a:r>
              <a:rPr lang="en-US" dirty="0"/>
              <a:t> = -1.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dirty="0"/>
              <a:t>The dependence direction vector is sign(-1) = </a:t>
            </a:r>
            <a:r>
              <a:rPr lang="en-US" b="1" dirty="0">
                <a:latin typeface="Symbol" pitchFamily="18" charset="2"/>
              </a:rPr>
              <a:t>&gt;</a:t>
            </a:r>
            <a:r>
              <a:rPr lang="en-US" dirty="0"/>
              <a:t>.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dirty="0"/>
              <a:t>Is this possible?</a:t>
            </a:r>
          </a:p>
        </p:txBody>
      </p:sp>
      <p:sp>
        <p:nvSpPr>
          <p:cNvPr id="404484" name="Text Box 4"/>
          <p:cNvSpPr txBox="1">
            <a:spLocks noChangeArrowheads="1"/>
          </p:cNvSpPr>
          <p:nvPr/>
        </p:nvSpPr>
        <p:spPr bwMode="auto">
          <a:xfrm>
            <a:off x="3124200" y="1146841"/>
            <a:ext cx="2667000" cy="1190625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      do </a:t>
            </a:r>
            <a:r>
              <a:rPr lang="en-US" dirty="0" err="1"/>
              <a:t>i</a:t>
            </a:r>
            <a:r>
              <a:rPr lang="en-US" dirty="0"/>
              <a:t> = 2, 4</a:t>
            </a:r>
          </a:p>
          <a:p>
            <a:r>
              <a:rPr lang="en-US" dirty="0">
                <a:solidFill>
                  <a:srgbClr val="FF0033"/>
                </a:solidFill>
              </a:rPr>
              <a:t>S</a:t>
            </a:r>
            <a:r>
              <a:rPr lang="en-US" baseline="-25000" dirty="0">
                <a:solidFill>
                  <a:srgbClr val="FF0033"/>
                </a:solidFill>
              </a:rPr>
              <a:t>1</a:t>
            </a:r>
            <a:r>
              <a:rPr lang="en-US" dirty="0">
                <a:solidFill>
                  <a:srgbClr val="FF0033"/>
                </a:solidFill>
              </a:rPr>
              <a:t>:</a:t>
            </a:r>
            <a:r>
              <a:rPr lang="en-US" dirty="0"/>
              <a:t>    </a:t>
            </a:r>
            <a:r>
              <a:rPr lang="en-US" dirty="0">
                <a:solidFill>
                  <a:srgbClr val="FF0033"/>
                </a:solidFill>
              </a:rPr>
              <a:t>a(</a:t>
            </a:r>
            <a:r>
              <a:rPr lang="en-US" dirty="0" err="1">
                <a:solidFill>
                  <a:srgbClr val="FF0033"/>
                </a:solidFill>
              </a:rPr>
              <a:t>i</a:t>
            </a:r>
            <a:r>
              <a:rPr lang="en-US" dirty="0">
                <a:solidFill>
                  <a:srgbClr val="FF0033"/>
                </a:solidFill>
              </a:rPr>
              <a:t>)</a:t>
            </a:r>
            <a:r>
              <a:rPr lang="en-US" dirty="0"/>
              <a:t> = b(</a:t>
            </a:r>
            <a:r>
              <a:rPr lang="en-US" dirty="0" err="1"/>
              <a:t>i</a:t>
            </a:r>
            <a:r>
              <a:rPr lang="en-US" dirty="0"/>
              <a:t>) + c(</a:t>
            </a:r>
            <a:r>
              <a:rPr lang="en-US" dirty="0" err="1"/>
              <a:t>i</a:t>
            </a:r>
            <a:r>
              <a:rPr lang="en-US" dirty="0"/>
              <a:t>)</a:t>
            </a:r>
          </a:p>
          <a:p>
            <a:r>
              <a:rPr lang="en-US" dirty="0">
                <a:solidFill>
                  <a:srgbClr val="FF0033"/>
                </a:solidFill>
              </a:rPr>
              <a:t>S</a:t>
            </a:r>
            <a:r>
              <a:rPr lang="en-US" baseline="-25000" dirty="0">
                <a:solidFill>
                  <a:srgbClr val="FF0033"/>
                </a:solidFill>
              </a:rPr>
              <a:t>2</a:t>
            </a:r>
            <a:r>
              <a:rPr lang="en-US" dirty="0">
                <a:solidFill>
                  <a:srgbClr val="FF0033"/>
                </a:solidFill>
              </a:rPr>
              <a:t>:    </a:t>
            </a:r>
            <a:r>
              <a:rPr lang="en-US" dirty="0"/>
              <a:t>d(</a:t>
            </a:r>
            <a:r>
              <a:rPr lang="en-US" dirty="0" err="1"/>
              <a:t>i</a:t>
            </a:r>
            <a:r>
              <a:rPr lang="en-US" dirty="0"/>
              <a:t>) = </a:t>
            </a:r>
            <a:r>
              <a:rPr lang="en-US" dirty="0">
                <a:solidFill>
                  <a:srgbClr val="FF0033"/>
                </a:solidFill>
              </a:rPr>
              <a:t>a(i+1)</a:t>
            </a:r>
            <a:endParaRPr lang="en-US" dirty="0"/>
          </a:p>
          <a:p>
            <a:r>
              <a:rPr lang="en-US" dirty="0"/>
              <a:t>      end do</a:t>
            </a:r>
          </a:p>
        </p:txBody>
      </p:sp>
    </p:spTree>
    <p:extLst>
      <p:ext uri="{BB962C8B-B14F-4D97-AF65-F5344CB8AC3E}">
        <p14:creationId xmlns:p14="http://schemas.microsoft.com/office/powerpoint/2010/main" val="134843471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9CC495CB-D198-4BF6-87BC-0788714E81D9}" type="slidenum">
              <a:rPr lang="en-US"/>
              <a:pPr/>
              <a:t>56</a:t>
            </a:fld>
            <a:r>
              <a:rPr lang="en-US"/>
              <a:t>-</a:t>
            </a:r>
          </a:p>
        </p:txBody>
      </p:sp>
      <p:sp>
        <p:nvSpPr>
          <p:cNvPr id="406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Formulation - Example</a:t>
            </a:r>
          </a:p>
        </p:txBody>
      </p:sp>
      <p:sp>
        <p:nvSpPr>
          <p:cNvPr id="40653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2901950"/>
            <a:ext cx="7772400" cy="36512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Does there exist two iteration vectors i</a:t>
            </a:r>
            <a:r>
              <a:rPr lang="en-US" baseline="-25000" dirty="0"/>
              <a:t>1</a:t>
            </a:r>
            <a:r>
              <a:rPr lang="en-US" dirty="0"/>
              <a:t> and i</a:t>
            </a:r>
            <a:r>
              <a:rPr lang="en-US" baseline="-25000" dirty="0"/>
              <a:t>2</a:t>
            </a:r>
            <a:r>
              <a:rPr lang="en-US" dirty="0"/>
              <a:t>, such that </a:t>
            </a:r>
            <a:br>
              <a:rPr lang="en-US" dirty="0"/>
            </a:br>
            <a:r>
              <a:rPr lang="en-US" dirty="0"/>
              <a:t>1 </a:t>
            </a:r>
            <a:r>
              <a:rPr lang="en-US" b="1" dirty="0">
                <a:latin typeface="Symbol" pitchFamily="18" charset="2"/>
              </a:rPr>
              <a:t>£</a:t>
            </a:r>
            <a:r>
              <a:rPr lang="en-US" dirty="0"/>
              <a:t> i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£</a:t>
            </a:r>
            <a:r>
              <a:rPr lang="en-US" dirty="0"/>
              <a:t> i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£</a:t>
            </a:r>
            <a:r>
              <a:rPr lang="en-US" dirty="0"/>
              <a:t> 10 and such that: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 2*i</a:t>
            </a:r>
            <a:r>
              <a:rPr lang="en-US" baseline="-25000" dirty="0"/>
              <a:t>1</a:t>
            </a:r>
            <a:r>
              <a:rPr lang="en-US" dirty="0"/>
              <a:t> = 2*i</a:t>
            </a:r>
            <a:r>
              <a:rPr lang="en-US" baseline="-25000" dirty="0"/>
              <a:t>2</a:t>
            </a:r>
            <a:r>
              <a:rPr lang="en-US" dirty="0"/>
              <a:t> +1?</a:t>
            </a:r>
          </a:p>
          <a:p>
            <a:r>
              <a:rPr lang="en-US" dirty="0"/>
              <a:t>Answer: no; 2*i</a:t>
            </a:r>
            <a:r>
              <a:rPr lang="en-US" baseline="-25000" dirty="0"/>
              <a:t>1</a:t>
            </a:r>
            <a:r>
              <a:rPr lang="en-US" dirty="0"/>
              <a:t> is even &amp; 2*i</a:t>
            </a:r>
            <a:r>
              <a:rPr lang="en-US" baseline="-25000" dirty="0"/>
              <a:t>2</a:t>
            </a:r>
            <a:r>
              <a:rPr lang="en-US" dirty="0"/>
              <a:t>+1 is odd.</a:t>
            </a:r>
          </a:p>
          <a:p>
            <a:r>
              <a:rPr lang="en-US" dirty="0"/>
              <a:t>Hence, there is no dependence! </a:t>
            </a:r>
          </a:p>
        </p:txBody>
      </p:sp>
      <p:sp>
        <p:nvSpPr>
          <p:cNvPr id="406532" name="Text Box 1028"/>
          <p:cNvSpPr txBox="1">
            <a:spLocks noChangeArrowheads="1"/>
          </p:cNvSpPr>
          <p:nvPr/>
        </p:nvSpPr>
        <p:spPr bwMode="auto">
          <a:xfrm>
            <a:off x="3148781" y="1295400"/>
            <a:ext cx="2667000" cy="1190625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      do </a:t>
            </a:r>
            <a:r>
              <a:rPr lang="en-US" dirty="0" err="1"/>
              <a:t>i</a:t>
            </a:r>
            <a:r>
              <a:rPr lang="en-US" dirty="0"/>
              <a:t> = 1, 10</a:t>
            </a:r>
          </a:p>
          <a:p>
            <a:r>
              <a:rPr lang="en-US" dirty="0">
                <a:solidFill>
                  <a:srgbClr val="FF0033"/>
                </a:solidFill>
              </a:rPr>
              <a:t>S</a:t>
            </a:r>
            <a:r>
              <a:rPr lang="en-US" baseline="-25000" dirty="0">
                <a:solidFill>
                  <a:srgbClr val="FF0033"/>
                </a:solidFill>
              </a:rPr>
              <a:t>1</a:t>
            </a:r>
            <a:r>
              <a:rPr lang="en-US" dirty="0">
                <a:solidFill>
                  <a:srgbClr val="FF0033"/>
                </a:solidFill>
              </a:rPr>
              <a:t>:</a:t>
            </a:r>
            <a:r>
              <a:rPr lang="en-US" dirty="0"/>
              <a:t>    </a:t>
            </a:r>
            <a:r>
              <a:rPr lang="en-US" dirty="0">
                <a:solidFill>
                  <a:srgbClr val="FF0033"/>
                </a:solidFill>
              </a:rPr>
              <a:t>a(2*</a:t>
            </a:r>
            <a:r>
              <a:rPr lang="en-US" dirty="0" err="1">
                <a:solidFill>
                  <a:srgbClr val="FF0033"/>
                </a:solidFill>
              </a:rPr>
              <a:t>i</a:t>
            </a:r>
            <a:r>
              <a:rPr lang="en-US" dirty="0">
                <a:solidFill>
                  <a:srgbClr val="FF0033"/>
                </a:solidFill>
              </a:rPr>
              <a:t>)</a:t>
            </a:r>
            <a:r>
              <a:rPr lang="en-US" dirty="0"/>
              <a:t> = b(</a:t>
            </a:r>
            <a:r>
              <a:rPr lang="en-US" dirty="0" err="1"/>
              <a:t>i</a:t>
            </a:r>
            <a:r>
              <a:rPr lang="en-US" dirty="0"/>
              <a:t>) + c(</a:t>
            </a:r>
            <a:r>
              <a:rPr lang="en-US" dirty="0" err="1"/>
              <a:t>i</a:t>
            </a:r>
            <a:r>
              <a:rPr lang="en-US" dirty="0"/>
              <a:t>)</a:t>
            </a:r>
          </a:p>
          <a:p>
            <a:r>
              <a:rPr lang="en-US" dirty="0">
                <a:solidFill>
                  <a:srgbClr val="FF0033"/>
                </a:solidFill>
              </a:rPr>
              <a:t>S</a:t>
            </a:r>
            <a:r>
              <a:rPr lang="en-US" baseline="-25000" dirty="0">
                <a:solidFill>
                  <a:srgbClr val="FF0033"/>
                </a:solidFill>
              </a:rPr>
              <a:t>2</a:t>
            </a:r>
            <a:r>
              <a:rPr lang="en-US" dirty="0">
                <a:solidFill>
                  <a:srgbClr val="FF0033"/>
                </a:solidFill>
              </a:rPr>
              <a:t>:    </a:t>
            </a:r>
            <a:r>
              <a:rPr lang="en-US" dirty="0"/>
              <a:t>d(</a:t>
            </a:r>
            <a:r>
              <a:rPr lang="en-US" dirty="0" err="1"/>
              <a:t>i</a:t>
            </a:r>
            <a:r>
              <a:rPr lang="en-US" dirty="0"/>
              <a:t>) = </a:t>
            </a:r>
            <a:r>
              <a:rPr lang="en-US" dirty="0">
                <a:solidFill>
                  <a:srgbClr val="FF0033"/>
                </a:solidFill>
              </a:rPr>
              <a:t>a(2*i+1)</a:t>
            </a:r>
            <a:endParaRPr lang="en-US" dirty="0"/>
          </a:p>
          <a:p>
            <a:r>
              <a:rPr lang="en-US" dirty="0"/>
              <a:t>      end do</a:t>
            </a:r>
          </a:p>
        </p:txBody>
      </p:sp>
    </p:spTree>
    <p:extLst>
      <p:ext uri="{BB962C8B-B14F-4D97-AF65-F5344CB8AC3E}">
        <p14:creationId xmlns:p14="http://schemas.microsoft.com/office/powerpoint/2010/main" val="2281358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6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6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EAE17EBA-ED13-4087-80F0-C1E05D175557}" type="slidenum">
              <a:rPr lang="en-US"/>
              <a:pPr/>
              <a:t>57</a:t>
            </a:fld>
            <a:r>
              <a:rPr lang="en-US"/>
              <a:t>-</a:t>
            </a:r>
          </a:p>
        </p:txBody>
      </p:sp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Formulation</a:t>
            </a:r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295400"/>
            <a:ext cx="78359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Dependence testing is equivalent to an </a:t>
            </a:r>
            <a:r>
              <a:rPr lang="en-US" dirty="0">
                <a:solidFill>
                  <a:srgbClr val="FF0033"/>
                </a:solidFill>
              </a:rPr>
              <a:t>integer linear programming</a:t>
            </a:r>
            <a:r>
              <a:rPr lang="en-US" dirty="0"/>
              <a:t> (ILP) problem of 2d variables &amp; </a:t>
            </a:r>
            <a:r>
              <a:rPr lang="en-US" dirty="0" err="1"/>
              <a:t>m+d</a:t>
            </a:r>
            <a:r>
              <a:rPr lang="en-US" dirty="0"/>
              <a:t> constraint!</a:t>
            </a:r>
          </a:p>
          <a:p>
            <a:r>
              <a:rPr lang="en-US" dirty="0"/>
              <a:t>An algorithm that determines if there exits two iteration vectors     and     that satisfies these constraints is called a </a:t>
            </a:r>
            <a:r>
              <a:rPr lang="en-US" dirty="0">
                <a:solidFill>
                  <a:srgbClr val="FF0033"/>
                </a:solidFill>
              </a:rPr>
              <a:t>dependence tester</a:t>
            </a:r>
            <a:r>
              <a:rPr lang="en-US" dirty="0"/>
              <a:t>.</a:t>
            </a:r>
          </a:p>
          <a:p>
            <a:r>
              <a:rPr lang="en-US" dirty="0"/>
              <a:t>The dependence distance vector is given by          . </a:t>
            </a:r>
          </a:p>
          <a:p>
            <a:r>
              <a:rPr lang="en-US" dirty="0"/>
              <a:t>The dependence direction vector is give by sign(         ).</a:t>
            </a:r>
          </a:p>
          <a:p>
            <a:r>
              <a:rPr lang="en-US" dirty="0"/>
              <a:t>Dependence testing is NP-complete!</a:t>
            </a:r>
          </a:p>
          <a:p>
            <a:r>
              <a:rPr lang="en-US" dirty="0"/>
              <a:t>A dependence test that reports dependence only when there is dependence is said to be </a:t>
            </a:r>
            <a:r>
              <a:rPr lang="en-US" dirty="0">
                <a:solidFill>
                  <a:srgbClr val="FF0033"/>
                </a:solidFill>
              </a:rPr>
              <a:t>exact</a:t>
            </a:r>
            <a:r>
              <a:rPr lang="en-US" dirty="0"/>
              <a:t>. Otherwise it is </a:t>
            </a:r>
            <a:r>
              <a:rPr lang="en-US" dirty="0">
                <a:solidFill>
                  <a:srgbClr val="FF0033"/>
                </a:solidFill>
              </a:rPr>
              <a:t>in-exact</a:t>
            </a:r>
            <a:r>
              <a:rPr lang="en-US" dirty="0"/>
              <a:t>.</a:t>
            </a:r>
          </a:p>
          <a:p>
            <a:r>
              <a:rPr lang="en-US" dirty="0"/>
              <a:t>A dependence test must be </a:t>
            </a:r>
            <a:r>
              <a:rPr lang="en-US" dirty="0">
                <a:solidFill>
                  <a:srgbClr val="FF0033"/>
                </a:solidFill>
              </a:rPr>
              <a:t>conservative</a:t>
            </a:r>
            <a:r>
              <a:rPr lang="en-US" dirty="0"/>
              <a:t>; if the existence of dependence cannot be ascertained, dependence must be assumed.</a:t>
            </a:r>
          </a:p>
        </p:txBody>
      </p:sp>
      <p:graphicFrame>
        <p:nvGraphicFramePr>
          <p:cNvPr id="459776" name="Object 20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7935775"/>
              </p:ext>
            </p:extLst>
          </p:nvPr>
        </p:nvGraphicFramePr>
        <p:xfrm>
          <a:off x="2133600" y="2605087"/>
          <a:ext cx="163513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Equation" r:id="rId4" imgW="164880" imgH="291960" progId="Equation.3">
                  <p:embed/>
                </p:oleObj>
              </mc:Choice>
              <mc:Fallback>
                <p:oleObj name="Equation" r:id="rId4" imgW="164880" imgH="291960" progId="Equation.3">
                  <p:embed/>
                  <p:pic>
                    <p:nvPicPr>
                      <p:cNvPr id="459776" name="Object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605087"/>
                        <a:ext cx="163513" cy="290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9777" name="Object 20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4009933"/>
              </p:ext>
            </p:extLst>
          </p:nvPr>
        </p:nvGraphicFramePr>
        <p:xfrm>
          <a:off x="2971800" y="2541587"/>
          <a:ext cx="163513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Equation" r:id="rId6" imgW="164880" imgH="355320" progId="Equation.3">
                  <p:embed/>
                </p:oleObj>
              </mc:Choice>
              <mc:Fallback>
                <p:oleObj name="Equation" r:id="rId6" imgW="164880" imgH="355320" progId="Equation.3">
                  <p:embed/>
                  <p:pic>
                    <p:nvPicPr>
                      <p:cNvPr id="459777" name="Object 20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541587"/>
                        <a:ext cx="163513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02444" name="Group 12"/>
          <p:cNvGrpSpPr>
            <a:grpSpLocks/>
          </p:cNvGrpSpPr>
          <p:nvPr/>
        </p:nvGrpSpPr>
        <p:grpSpPr bwMode="auto">
          <a:xfrm>
            <a:off x="6937375" y="3290888"/>
            <a:ext cx="682625" cy="366712"/>
            <a:chOff x="3728" y="1500"/>
            <a:chExt cx="430" cy="231"/>
          </a:xfrm>
        </p:grpSpPr>
        <p:grpSp>
          <p:nvGrpSpPr>
            <p:cNvPr id="402443" name="Group 11"/>
            <p:cNvGrpSpPr>
              <a:grpSpLocks/>
            </p:cNvGrpSpPr>
            <p:nvPr/>
          </p:nvGrpSpPr>
          <p:grpSpPr bwMode="auto">
            <a:xfrm>
              <a:off x="3728" y="1504"/>
              <a:ext cx="430" cy="223"/>
              <a:chOff x="3728" y="1501"/>
              <a:chExt cx="430" cy="223"/>
            </a:xfrm>
          </p:grpSpPr>
          <p:graphicFrame>
            <p:nvGraphicFramePr>
              <p:cNvPr id="459780" name="Object 2052"/>
              <p:cNvGraphicFramePr>
                <a:graphicFrameLocks noChangeAspect="1"/>
              </p:cNvGraphicFramePr>
              <p:nvPr/>
            </p:nvGraphicFramePr>
            <p:xfrm>
              <a:off x="4055" y="1501"/>
              <a:ext cx="103" cy="18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5364" name="Equation" r:id="rId8" imgW="164880" imgH="291960" progId="Equation.3">
                      <p:embed/>
                    </p:oleObj>
                  </mc:Choice>
                  <mc:Fallback>
                    <p:oleObj name="Equation" r:id="rId8" imgW="164880" imgH="291960" progId="Equation.3">
                      <p:embed/>
                      <p:pic>
                        <p:nvPicPr>
                          <p:cNvPr id="459780" name="Object 205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055" y="1501"/>
                            <a:ext cx="103" cy="18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59781" name="Object 2053"/>
              <p:cNvGraphicFramePr>
                <a:graphicFrameLocks noChangeAspect="1"/>
              </p:cNvGraphicFramePr>
              <p:nvPr/>
            </p:nvGraphicFramePr>
            <p:xfrm>
              <a:off x="3728" y="1501"/>
              <a:ext cx="103" cy="22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5365" name="Equation" r:id="rId9" imgW="164880" imgH="355320" progId="Equation.3">
                      <p:embed/>
                    </p:oleObj>
                  </mc:Choice>
                  <mc:Fallback>
                    <p:oleObj name="Equation" r:id="rId9" imgW="164880" imgH="355320" progId="Equation.3">
                      <p:embed/>
                      <p:pic>
                        <p:nvPicPr>
                          <p:cNvPr id="459781" name="Object 205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28" y="1501"/>
                            <a:ext cx="103" cy="22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402442" name="Text Box 10"/>
            <p:cNvSpPr txBox="1">
              <a:spLocks noChangeArrowheads="1"/>
            </p:cNvSpPr>
            <p:nvPr/>
          </p:nvSpPr>
          <p:spPr bwMode="auto">
            <a:xfrm>
              <a:off x="3849" y="1500"/>
              <a:ext cx="176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-</a:t>
              </a:r>
            </a:p>
          </p:txBody>
        </p:sp>
      </p:grpSp>
      <p:grpSp>
        <p:nvGrpSpPr>
          <p:cNvPr id="402445" name="Group 13"/>
          <p:cNvGrpSpPr>
            <a:grpSpLocks/>
          </p:cNvGrpSpPr>
          <p:nvPr/>
        </p:nvGrpSpPr>
        <p:grpSpPr bwMode="auto">
          <a:xfrm>
            <a:off x="7318375" y="3671888"/>
            <a:ext cx="682625" cy="366712"/>
            <a:chOff x="3728" y="1500"/>
            <a:chExt cx="430" cy="231"/>
          </a:xfrm>
        </p:grpSpPr>
        <p:grpSp>
          <p:nvGrpSpPr>
            <p:cNvPr id="402446" name="Group 14"/>
            <p:cNvGrpSpPr>
              <a:grpSpLocks/>
            </p:cNvGrpSpPr>
            <p:nvPr/>
          </p:nvGrpSpPr>
          <p:grpSpPr bwMode="auto">
            <a:xfrm>
              <a:off x="3728" y="1504"/>
              <a:ext cx="430" cy="223"/>
              <a:chOff x="3728" y="1501"/>
              <a:chExt cx="430" cy="223"/>
            </a:xfrm>
          </p:grpSpPr>
          <p:graphicFrame>
            <p:nvGraphicFramePr>
              <p:cNvPr id="459778" name="Object 2050"/>
              <p:cNvGraphicFramePr>
                <a:graphicFrameLocks noChangeAspect="1"/>
              </p:cNvGraphicFramePr>
              <p:nvPr/>
            </p:nvGraphicFramePr>
            <p:xfrm>
              <a:off x="4055" y="1501"/>
              <a:ext cx="103" cy="18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5366" name="Equation" r:id="rId10" imgW="164880" imgH="291960" progId="Equation.3">
                      <p:embed/>
                    </p:oleObj>
                  </mc:Choice>
                  <mc:Fallback>
                    <p:oleObj name="Equation" r:id="rId10" imgW="164880" imgH="291960" progId="Equation.3">
                      <p:embed/>
                      <p:pic>
                        <p:nvPicPr>
                          <p:cNvPr id="459778" name="Object 205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055" y="1501"/>
                            <a:ext cx="103" cy="18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59779" name="Object 2051"/>
              <p:cNvGraphicFramePr>
                <a:graphicFrameLocks noChangeAspect="1"/>
              </p:cNvGraphicFramePr>
              <p:nvPr/>
            </p:nvGraphicFramePr>
            <p:xfrm>
              <a:off x="3728" y="1501"/>
              <a:ext cx="103" cy="22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5367" name="Equation" r:id="rId11" imgW="164880" imgH="355320" progId="Equation.3">
                      <p:embed/>
                    </p:oleObj>
                  </mc:Choice>
                  <mc:Fallback>
                    <p:oleObj name="Equation" r:id="rId11" imgW="164880" imgH="355320" progId="Equation.3">
                      <p:embed/>
                      <p:pic>
                        <p:nvPicPr>
                          <p:cNvPr id="459779" name="Object 205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28" y="1501"/>
                            <a:ext cx="103" cy="22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402449" name="Text Box 17"/>
            <p:cNvSpPr txBox="1">
              <a:spLocks noChangeArrowheads="1"/>
            </p:cNvSpPr>
            <p:nvPr/>
          </p:nvSpPr>
          <p:spPr bwMode="auto">
            <a:xfrm>
              <a:off x="3849" y="1500"/>
              <a:ext cx="176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9316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2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2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02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02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02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152B43EE-4821-4517-B239-395D5BF66C08}" type="slidenum">
              <a:rPr lang="en-US"/>
              <a:pPr/>
              <a:t>58</a:t>
            </a:fld>
            <a:r>
              <a:rPr lang="en-US"/>
              <a:t>-</a:t>
            </a:r>
          </a:p>
        </p:txBody>
      </p:sp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Dependence Testers</a:t>
            </a:r>
          </a:p>
        </p:txBody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 err="1"/>
              <a:t>Lamport’s</a:t>
            </a:r>
            <a:r>
              <a:rPr lang="en-US" dirty="0"/>
              <a:t> Test.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GCD Test.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 err="1"/>
              <a:t>Banerjee’s</a:t>
            </a:r>
            <a:r>
              <a:rPr lang="en-US" dirty="0"/>
              <a:t> Inequalities.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Generalized GCD Test.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Power Test.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I-Test.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Omega Test.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Delta Test.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Stanford Test.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etc…</a:t>
            </a:r>
          </a:p>
        </p:txBody>
      </p:sp>
    </p:spTree>
    <p:extLst>
      <p:ext uri="{BB962C8B-B14F-4D97-AF65-F5344CB8AC3E}">
        <p14:creationId xmlns:p14="http://schemas.microsoft.com/office/powerpoint/2010/main" val="245412154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Parallelization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2018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Tarek Abdelrahman</a:t>
            </a:r>
          </a:p>
        </p:txBody>
      </p:sp>
    </p:spTree>
    <p:extLst>
      <p:ext uri="{BB962C8B-B14F-4D97-AF65-F5344CB8AC3E}">
        <p14:creationId xmlns:p14="http://schemas.microsoft.com/office/powerpoint/2010/main" val="1019016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</a:t>
            </a:r>
            <a:r>
              <a:rPr lang="en-US" dirty="0" err="1"/>
              <a:t>Prefetching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u="sng" dirty="0">
                <a:solidFill>
                  <a:srgbClr val="0000FF"/>
                </a:solidFill>
              </a:rPr>
              <a:t>Cache Blocks:</a:t>
            </a:r>
          </a:p>
          <a:p>
            <a:r>
              <a:rPr lang="en-US" dirty="0"/>
              <a:t>(-) limited to unit-stride accesses</a:t>
            </a:r>
          </a:p>
          <a:p>
            <a:pPr lvl="1">
              <a:buNone/>
            </a:pPr>
            <a:endParaRPr lang="en-US" dirty="0"/>
          </a:p>
          <a:p>
            <a:pPr>
              <a:buNone/>
            </a:pPr>
            <a:r>
              <a:rPr lang="en-US" u="sng" dirty="0" err="1">
                <a:solidFill>
                  <a:srgbClr val="0000FF"/>
                </a:solidFill>
              </a:rPr>
              <a:t>Nonblocking</a:t>
            </a:r>
            <a:r>
              <a:rPr lang="en-US" u="sng" dirty="0">
                <a:solidFill>
                  <a:srgbClr val="0000FF"/>
                </a:solidFill>
              </a:rPr>
              <a:t> Loads: </a:t>
            </a:r>
          </a:p>
          <a:p>
            <a:r>
              <a:rPr lang="en-US" dirty="0"/>
              <a:t>(-) limited ability to move back before use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u="sng" dirty="0">
                <a:solidFill>
                  <a:srgbClr val="0000FF"/>
                </a:solidFill>
              </a:rPr>
              <a:t>Hardware-Controlled </a:t>
            </a:r>
            <a:r>
              <a:rPr lang="en-US" u="sng" dirty="0" err="1">
                <a:solidFill>
                  <a:srgbClr val="0000FF"/>
                </a:solidFill>
              </a:rPr>
              <a:t>Prefetching</a:t>
            </a:r>
            <a:r>
              <a:rPr lang="en-US" u="sng" dirty="0">
                <a:solidFill>
                  <a:srgbClr val="0000FF"/>
                </a:solidFill>
              </a:rPr>
              <a:t>:</a:t>
            </a:r>
          </a:p>
          <a:p>
            <a:r>
              <a:rPr lang="en-US" dirty="0"/>
              <a:t>(-) limited to constant-strides and by branch prediction</a:t>
            </a:r>
          </a:p>
          <a:p>
            <a:r>
              <a:rPr lang="en-US" dirty="0"/>
              <a:t>(+) no instruction overhead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u="sng" dirty="0">
                <a:solidFill>
                  <a:srgbClr val="0000FF"/>
                </a:solidFill>
              </a:rPr>
              <a:t>Software-Controlled </a:t>
            </a:r>
            <a:r>
              <a:rPr lang="en-US" u="sng" dirty="0" err="1">
                <a:solidFill>
                  <a:srgbClr val="0000FF"/>
                </a:solidFill>
              </a:rPr>
              <a:t>Prefetching</a:t>
            </a:r>
            <a:r>
              <a:rPr lang="en-US" u="sng" dirty="0">
                <a:solidFill>
                  <a:srgbClr val="0000FF"/>
                </a:solidFill>
              </a:rPr>
              <a:t>:</a:t>
            </a:r>
          </a:p>
          <a:p>
            <a:r>
              <a:rPr lang="en-US" dirty="0"/>
              <a:t>(-) software sophistication and overhead</a:t>
            </a:r>
          </a:p>
          <a:p>
            <a:r>
              <a:rPr lang="en-US" dirty="0"/>
              <a:t>(+) minimal hardware support and broader coverage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657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Prefetching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Domain of Applicability</a:t>
            </a:r>
          </a:p>
          <a:p>
            <a:pPr>
              <a:lnSpc>
                <a:spcPct val="150000"/>
              </a:lnSpc>
            </a:pPr>
            <a:r>
              <a:rPr lang="en-US" dirty="0"/>
              <a:t>Performance Improvement</a:t>
            </a:r>
          </a:p>
          <a:p>
            <a:pPr lvl="1"/>
            <a:r>
              <a:rPr lang="en-US" dirty="0"/>
              <a:t>maximize benefit</a:t>
            </a:r>
          </a:p>
          <a:p>
            <a:pPr lvl="1"/>
            <a:r>
              <a:rPr lang="en-US" dirty="0"/>
              <a:t>minimize overhead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591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Prefetching</a:t>
            </a:r>
            <a:r>
              <a:rPr lang="en-US" dirty="0"/>
              <a:t>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i="1" dirty="0">
                <a:solidFill>
                  <a:srgbClr val="FF3399"/>
                </a:solidFill>
              </a:rPr>
              <a:t>possible</a:t>
            </a:r>
            <a:r>
              <a:rPr lang="en-US" dirty="0"/>
              <a:t> only if addresses can be determined ahead of time</a:t>
            </a:r>
          </a:p>
          <a:p>
            <a:pPr>
              <a:buNone/>
            </a:pPr>
            <a:r>
              <a:rPr lang="en-US" i="1" dirty="0">
                <a:solidFill>
                  <a:srgbClr val="FF3399"/>
                </a:solidFill>
              </a:rPr>
              <a:t>coverage factor</a:t>
            </a:r>
            <a:r>
              <a:rPr lang="en-US" dirty="0"/>
              <a:t> = fraction of misses that are </a:t>
            </a:r>
            <a:r>
              <a:rPr lang="en-US" dirty="0" err="1"/>
              <a:t>prefetched</a:t>
            </a:r>
            <a:endParaRPr lang="en-US" dirty="0"/>
          </a:p>
          <a:p>
            <a:pPr>
              <a:buNone/>
            </a:pPr>
            <a:r>
              <a:rPr lang="en-US" i="1" dirty="0">
                <a:solidFill>
                  <a:srgbClr val="FF3399"/>
                </a:solidFill>
              </a:rPr>
              <a:t>unnecessary</a:t>
            </a:r>
            <a:r>
              <a:rPr lang="en-US" dirty="0"/>
              <a:t> if data is already in the cache</a:t>
            </a:r>
          </a:p>
          <a:p>
            <a:pPr>
              <a:buNone/>
            </a:pPr>
            <a:r>
              <a:rPr lang="en-US" i="1" dirty="0">
                <a:solidFill>
                  <a:srgbClr val="FF3399"/>
                </a:solidFill>
              </a:rPr>
              <a:t>effective</a:t>
            </a:r>
            <a:r>
              <a:rPr lang="en-US" dirty="0"/>
              <a:t> if data is in the cache when later referenced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u="sng" dirty="0">
                <a:solidFill>
                  <a:srgbClr val="0000FF"/>
                </a:solidFill>
              </a:rPr>
              <a:t>Analysis</a:t>
            </a:r>
            <a:r>
              <a:rPr lang="en-US" dirty="0"/>
              <a:t>:  what to </a:t>
            </a:r>
            <a:r>
              <a:rPr lang="en-US" dirty="0" err="1"/>
              <a:t>prefetch</a:t>
            </a:r>
            <a:endParaRPr lang="en-US" dirty="0"/>
          </a:p>
          <a:p>
            <a:pPr lvl="1"/>
            <a:r>
              <a:rPr lang="en-US" dirty="0"/>
              <a:t>maximize coverage factor</a:t>
            </a:r>
          </a:p>
          <a:p>
            <a:pPr lvl="1"/>
            <a:r>
              <a:rPr lang="en-US" dirty="0"/>
              <a:t>minimize unnecessary </a:t>
            </a:r>
            <a:r>
              <a:rPr lang="en-US" dirty="0" err="1"/>
              <a:t>prefetches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u="sng" dirty="0">
                <a:solidFill>
                  <a:srgbClr val="0000FF"/>
                </a:solidFill>
              </a:rPr>
              <a:t>Scheduling</a:t>
            </a:r>
            <a:r>
              <a:rPr lang="en-US" dirty="0"/>
              <a:t>:  when/how to schedule </a:t>
            </a:r>
            <a:r>
              <a:rPr lang="en-US" dirty="0" err="1"/>
              <a:t>prefetches</a:t>
            </a:r>
            <a:endParaRPr lang="en-US" dirty="0"/>
          </a:p>
          <a:p>
            <a:pPr lvl="1"/>
            <a:r>
              <a:rPr lang="en-US" dirty="0"/>
              <a:t>maximize effectiveness</a:t>
            </a:r>
          </a:p>
          <a:p>
            <a:pPr lvl="1"/>
            <a:r>
              <a:rPr lang="en-US" dirty="0"/>
              <a:t>minimize overhead per </a:t>
            </a:r>
            <a:r>
              <a:rPr lang="en-US" dirty="0" err="1"/>
              <a:t>prefetch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67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209800" y="2537767"/>
          <a:ext cx="3581400" cy="32534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Acrobat Document" r:id="rId4" imgW="5200570" imgH="4724400" progId="AcroExch.Document.7">
                  <p:embed/>
                </p:oleObj>
              </mc:Choice>
              <mc:Fallback>
                <p:oleObj name="Acrobat Document" r:id="rId4" imgW="5200570" imgH="4724400" progId="AcroExch.Document.7">
                  <p:embed/>
                  <p:pic>
                    <p:nvPicPr>
                      <p:cNvPr id="409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537767"/>
                        <a:ext cx="3581400" cy="32534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Reducing </a:t>
            </a:r>
            <a:r>
              <a:rPr lang="en-US" dirty="0" err="1"/>
              <a:t>Prefetching</a:t>
            </a:r>
            <a:r>
              <a:rPr lang="en-US" dirty="0"/>
              <a:t> Overhead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625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instructions to issue </a:t>
            </a:r>
            <a:r>
              <a:rPr lang="en-US" dirty="0" err="1">
                <a:solidFill>
                  <a:srgbClr val="0000FF"/>
                </a:solidFill>
              </a:rPr>
              <a:t>prefetches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extra demands on memory system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important to minimize </a:t>
            </a:r>
            <a:r>
              <a:rPr lang="en-US" dirty="0">
                <a:solidFill>
                  <a:srgbClr val="FF3399"/>
                </a:solidFill>
              </a:rPr>
              <a:t>unnecessary </a:t>
            </a:r>
            <a:r>
              <a:rPr lang="en-US" dirty="0" err="1">
                <a:solidFill>
                  <a:srgbClr val="FF3399"/>
                </a:solidFill>
              </a:rPr>
              <a:t>prefetches</a:t>
            </a:r>
            <a:endParaRPr lang="en-US" dirty="0">
              <a:solidFill>
                <a:srgbClr val="FF339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743200" y="2057400"/>
            <a:ext cx="30396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 pitchFamily="66" charset="0"/>
              </a:rPr>
              <a:t>Hit Rates for Array Accesses</a:t>
            </a:r>
          </a:p>
        </p:txBody>
      </p:sp>
    </p:spTree>
    <p:extLst>
      <p:ext uri="{BB962C8B-B14F-4D97-AF65-F5344CB8AC3E}">
        <p14:creationId xmlns:p14="http://schemas.microsoft.com/office/powerpoint/2010/main" val="111004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vec{f}(\vec{\imath}) = H\vec{\imath} + \vec{c}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76"/>
  <p:tag name="BOXFONT" val="10"/>
  <p:tag name="BOXWRAP" val="False"/>
  <p:tag name="WORKAROUNDTRANSPARENCYBUG" val="False"/>
  <p:tag name="BITMAPFORMAT" val="pngmono"/>
  <p:tag name="DEBUGINTERACTIVE" val="True"/>
  <p:tag name="ORIGWIDTH" val="136"/>
  <p:tag name="PICTUREFILESIZE" val="652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vec{r}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32"/>
  <p:tag name="BOXHEIGHT" val="486"/>
  <p:tag name="BOXFONT" val="10"/>
  <p:tag name="BOXWRAP" val="False"/>
  <p:tag name="WORKAROUNDTRANSPARENCYBUG" val="False"/>
  <p:tag name="BITMAPFORMAT" val="pngmono"/>
  <p:tag name="DEBUGINTERACTIVE" val="True"/>
  <p:tag name="ORIGWIDTH" val="13"/>
  <p:tag name="PICTUREFILESIZE" val="78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&#10;\begin{array}{c}&#10;\left[\begin{array}{cc}0&amp;1\\0&amp;0\end{array}\right]&#10;\left[\begin{array}{c}i_1\\j_1\end{array}\right] +&#10; \left[\begin{array}{c}1\\0\end{array}\right]&#10;=&#10;\left[\begin{array}{cc}0&amp;1\\0&amp;0\end{array}\right]&#10;\left[\begin{array}{c}i_2\\j_2\end{array}\right] +&#10; \left[\begin{array}{c}1\\0\end{array}\right] \vspace{0.2in} \\&#10;\left[\begin{array}{cc}0&amp;1\\0&amp;0\end{array}\right]&#10;\left[\begin{array}{c}i_1-i_2\\j_1-j_2\end{array}\right]&#10;=&#10;\left[\begin{array}{cc}0\\0\end{array}\right]&#10;\end{array}&#10;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32"/>
  <p:tag name="BOXHEIGHT" val="486"/>
  <p:tag name="BOXFONT" val="10"/>
  <p:tag name="BOXWRAP" val="False"/>
  <p:tag name="WORKAROUNDTRANSPARENCYBUG" val="False"/>
  <p:tag name="BITMAPFORMAT" val="pngmono"/>
  <p:tag name="DEBUGINTERACTIVE" val="True"/>
  <p:tag name="ORIGWIDTH" val="448"/>
  <p:tag name="PICTUREFILESIZE" val="3613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left[\begin{array}{cc}0&amp;1\\0&amp;0\end{array}\right]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752"/>
  <p:tag name="BOXHEIGHT" val="456"/>
  <p:tag name="BOXFONT" val="10"/>
  <p:tag name="BOXWRAP" val="False"/>
  <p:tag name="WORKAROUNDTRANSPARENCYBUG" val="False"/>
  <p:tag name="BITMAPFORMAT" val="pngmono"/>
  <p:tag name="DEBUGINTERACTIVE" val="True"/>
  <p:tag name="ORIGWIDTH" val="68"/>
  <p:tag name="PICTUREFILESIZE" val="327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&#10;\begin{array}{rcl}&#10; \mbox{\tt A[i][j]} &amp; = &amp; \mbox{\tt A}\left(\left[\begin{array}{cc}1 &amp; 0\\0&amp;1\end{array}\right]&#10; \left[\begin{array}{c}i\\j\end{array}\right] +&#10; \left[\begin{array}{c}0\\0\end{array}\right]\right) \vspace{0.1in} \\&#10; \mbox{\tt B[j][0]} &amp; = &amp; \mbox{\tt B}\left(\left[\begin{array}{cc}0&amp;1\\0&amp;0\end{array}\right]&#10; \left[\begin{array}{c}i\\j\end{array}\right] +&#10; \left[\begin{array}{c}0\\0\end{array}\right]\right) \vspace{0.1in} \\&#10; \mbox{\tt B[j+1][0]} &amp; = &amp; \mbox{\tt B}\left(\left[\begin{array}{cc}0&amp;1\\0&amp;0\end{array}\right]&#10; \left[\begin{array}{c}i\\j\end{array}\right] +&#10; \left[\begin{array}{c}1\\0\end{array}\right]\right)&#10;\end{array}&#10;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752"/>
  <p:tag name="BOXHEIGHT" val="456"/>
  <p:tag name="BOXFONT" val="10"/>
  <p:tag name="BOXWRAP" val="False"/>
  <p:tag name="WORKAROUNDTRANSPARENCYBUG" val="False"/>
  <p:tag name="BITMAPFORMAT" val="pngmono"/>
  <p:tag name="DEBUGINTERACTIVE" val="True"/>
  <p:tag name="ORIGWIDTH" val="387"/>
  <p:tag name="PICTUREFILESIZE" val="4880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H\vec{\imath}_1 + \vec{c} = H\vec{\imath}_2 + \vec{c}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76"/>
  <p:tag name="BOXFONT" val="10"/>
  <p:tag name="BOXWRAP" val="False"/>
  <p:tag name="WORKAROUNDTRANSPARENCYBUG" val="False"/>
  <p:tag name="BITMAPFORMAT" val="pngmono"/>
  <p:tag name="DEBUGINTERACTIVE" val="True"/>
  <p:tag name="ORIGWIDTH" val="182"/>
  <p:tag name="PICTUREFILESIZE" val="686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H(\vec{\imath}_1-\vec{\imath}_2) = \vec{0}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76"/>
  <p:tag name="BOXFONT" val="10"/>
  <p:tag name="BOXWRAP" val="False"/>
  <p:tag name="WORKAROUNDTRANSPARENCYBUG" val="False"/>
  <p:tag name="BITMAPFORMAT" val="pngmono"/>
  <p:tag name="DEBUGINTERACTIVE" val="True"/>
  <p:tag name="ORIGWIDTH" val="143"/>
  <p:tag name="PICTUREFILESIZE" val="649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H(\vec{r}) = \vec{0}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76"/>
  <p:tag name="BOXFONT" val="10"/>
  <p:tag name="BOXWRAP" val="False"/>
  <p:tag name="WORKAROUNDTRANSPARENCYBUG" val="False"/>
  <p:tag name="BITMAPFORMAT" val="pngmono"/>
  <p:tag name="DEBUGINTERACTIVE" val="True"/>
  <p:tag name="ORIGWIDTH" val="91"/>
  <p:tag name="PICTUREFILESIZE" val="431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vec{\imath}_1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32"/>
  <p:tag name="BOXHEIGHT" val="486"/>
  <p:tag name="BOXFONT" val="10"/>
  <p:tag name="BOXWRAP" val="False"/>
  <p:tag name="WORKAROUNDTRANSPARENCYBUG" val="False"/>
  <p:tag name="BITMAPFORMAT" val="pngmono"/>
  <p:tag name="DEBUGINTERACTIVE" val="True"/>
  <p:tag name="ORIGWIDTH" val="16"/>
  <p:tag name="PICTUREFILESIZE" val="99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vec{\imath}_2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32"/>
  <p:tag name="BOXHEIGHT" val="486"/>
  <p:tag name="BOXFONT" val="10"/>
  <p:tag name="BOXWRAP" val="False"/>
  <p:tag name="WORKAROUNDTRANSPARENCYBUG" val="False"/>
  <p:tag name="BITMAPFORMAT" val="pngmono"/>
  <p:tag name="DEBUGINTERACTIVE" val="True"/>
  <p:tag name="ORIGWIDTH" val="17"/>
  <p:tag name="PICTUREFILESIZE" val="148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vec{\imath}_1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32"/>
  <p:tag name="BOXHEIGHT" val="486"/>
  <p:tag name="BOXFONT" val="10"/>
  <p:tag name="BOXWRAP" val="False"/>
  <p:tag name="WORKAROUNDTRANSPARENCYBUG" val="False"/>
  <p:tag name="BITMAPFORMAT" val="pngmono"/>
  <p:tag name="DEBUGINTERACTIVE" val="True"/>
  <p:tag name="ORIGWIDTH" val="16"/>
  <p:tag name="PICTUREFILESIZE" val="99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vec{\imath}_2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32"/>
  <p:tag name="BOXHEIGHT" val="486"/>
  <p:tag name="BOXFONT" val="10"/>
  <p:tag name="BOXWRAP" val="False"/>
  <p:tag name="WORKAROUNDTRANSPARENCYBUG" val="False"/>
  <p:tag name="BITMAPFORMAT" val="pngmono"/>
  <p:tag name="DEBUGINTERACTIVE" val="True"/>
  <p:tag name="ORIGWIDTH" val="17"/>
  <p:tag name="PICTUREFILESIZE" val="1489"/>
</p:tagLst>
</file>

<file path=ppt/theme/theme1.xml><?xml version="1.0" encoding="utf-8"?>
<a:theme xmlns:a="http://schemas.openxmlformats.org/drawingml/2006/main" name="SAFARI_Templat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SAFARI_Template</Template>
  <TotalTime>0</TotalTime>
  <Words>3706</Words>
  <Application>Microsoft Office PowerPoint</Application>
  <PresentationFormat>On-screen Show (4:3)</PresentationFormat>
  <Paragraphs>830</Paragraphs>
  <Slides>59</Slides>
  <Notes>59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59</vt:i4>
      </vt:variant>
    </vt:vector>
  </HeadingPairs>
  <TitlesOfParts>
    <vt:vector size="76" baseType="lpstr">
      <vt:lpstr>Arial</vt:lpstr>
      <vt:lpstr>Calibri</vt:lpstr>
      <vt:lpstr>Comic Sans MS</vt:lpstr>
      <vt:lpstr>Courier New</vt:lpstr>
      <vt:lpstr>Garamond</vt:lpstr>
      <vt:lpstr>Gill Sans MT</vt:lpstr>
      <vt:lpstr>Math1</vt:lpstr>
      <vt:lpstr>Symbol</vt:lpstr>
      <vt:lpstr>Tahoma</vt:lpstr>
      <vt:lpstr>Times New Roman</vt:lpstr>
      <vt:lpstr>Wingdings</vt:lpstr>
      <vt:lpstr>SAFARI_Template</vt:lpstr>
      <vt:lpstr>1_Edge</vt:lpstr>
      <vt:lpstr>Office Theme</vt:lpstr>
      <vt:lpstr>Acrobat Document</vt:lpstr>
      <vt:lpstr>Equation</vt:lpstr>
      <vt:lpstr>Microsoft Equation 3.0</vt:lpstr>
      <vt:lpstr>CSC D70:  Compiler Optimization Prefetching</vt:lpstr>
      <vt:lpstr>The Memory Latency Problem</vt:lpstr>
      <vt:lpstr>Prefetching for Arrays: Overview</vt:lpstr>
      <vt:lpstr>Coping with Memory Latency</vt:lpstr>
      <vt:lpstr>Tolerating Latency Through Prefetching</vt:lpstr>
      <vt:lpstr>Types of Prefetching</vt:lpstr>
      <vt:lpstr>Prefetching Goals</vt:lpstr>
      <vt:lpstr>Prefetching Concepts</vt:lpstr>
      <vt:lpstr>Reducing Prefetching Overhead</vt:lpstr>
      <vt:lpstr>Compiler Algorithm</vt:lpstr>
      <vt:lpstr>Steps in Locality Analysis</vt:lpstr>
      <vt:lpstr>Data Locality Example</vt:lpstr>
      <vt:lpstr>Reuse Analysis: Representation</vt:lpstr>
      <vt:lpstr>Finding Temporal Reuse</vt:lpstr>
      <vt:lpstr>Temporal Reuse Example</vt:lpstr>
      <vt:lpstr>Prefetch Predicate</vt:lpstr>
      <vt:lpstr>Compiler Algorithm</vt:lpstr>
      <vt:lpstr>Loop Splitting</vt:lpstr>
      <vt:lpstr>Software Pipelining</vt:lpstr>
      <vt:lpstr>Example Revisited</vt:lpstr>
      <vt:lpstr>Prefetching Indirections</vt:lpstr>
      <vt:lpstr>Software Pipelining for Indirections</vt:lpstr>
      <vt:lpstr>Summary of Results</vt:lpstr>
      <vt:lpstr>Prefetching for Arrays: Concluding Remarks</vt:lpstr>
      <vt:lpstr>Prefetching for Recursive Data Structures</vt:lpstr>
      <vt:lpstr>Recursive Data Structures</vt:lpstr>
      <vt:lpstr>Overview</vt:lpstr>
      <vt:lpstr>Scheduling Prefetches for Recursive Data Structures</vt:lpstr>
      <vt:lpstr>Performance without Prefetching</vt:lpstr>
      <vt:lpstr>Prefetching One Node Ahead</vt:lpstr>
      <vt:lpstr>Prefetching Three Nodes Ahead</vt:lpstr>
      <vt:lpstr>Our Goal: Fully Hide Latency</vt:lpstr>
      <vt:lpstr>Overview</vt:lpstr>
      <vt:lpstr>Pointer-Chasing Problem</vt:lpstr>
      <vt:lpstr>Greedy Prefetching</vt:lpstr>
      <vt:lpstr>History-Pointer Prefetching</vt:lpstr>
      <vt:lpstr>Data-Linearization Prefetching</vt:lpstr>
      <vt:lpstr>Summary of Prefetching Algorithms</vt:lpstr>
      <vt:lpstr>Conclusions</vt:lpstr>
      <vt:lpstr>CSC D70:  Compiler Optimization Parallelization</vt:lpstr>
      <vt:lpstr>PowerPoint Presentation</vt:lpstr>
      <vt:lpstr>PowerPoint Presentation</vt:lpstr>
      <vt:lpstr>PowerPoint Presentation</vt:lpstr>
      <vt:lpstr>PowerPoint Presentation</vt:lpstr>
      <vt:lpstr>Data Dependence (continued)</vt:lpstr>
      <vt:lpstr>Data Dependence (continued)</vt:lpstr>
      <vt:lpstr>Value or Location?</vt:lpstr>
      <vt:lpstr>Example 1</vt:lpstr>
      <vt:lpstr>Example 2</vt:lpstr>
      <vt:lpstr>Example 3</vt:lpstr>
      <vt:lpstr>Example 4</vt:lpstr>
      <vt:lpstr>Problem Formulation</vt:lpstr>
      <vt:lpstr>Problem Formulation</vt:lpstr>
      <vt:lpstr>Problem Formulation - Example</vt:lpstr>
      <vt:lpstr>Problem Formulation - Example</vt:lpstr>
      <vt:lpstr>Problem Formulation - Example</vt:lpstr>
      <vt:lpstr>Problem Formulation</vt:lpstr>
      <vt:lpstr>Dependence Testers</vt:lpstr>
      <vt:lpstr>CSC D70:  Compiler Optimization Parallelization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2011-01-11T20:10:42Z</dcterms:created>
  <dcterms:modified xsi:type="dcterms:W3CDTF">2018-03-29T16:33:46Z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a-genpek@microsoft.com</vt:lpwstr>
  </property>
  <property fmtid="{D5CDD505-2E9C-101B-9397-08002B2CF9AE}" pid="5" name="MSIP_Label_f42aa342-8706-4288-bd11-ebb85995028c_SetDate">
    <vt:lpwstr>2018-01-24T19:40:44.7513089Z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